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700" r:id="rId2"/>
    <p:sldMasterId id="2147483712" r:id="rId3"/>
  </p:sldMasterIdLst>
  <p:notesMasterIdLst>
    <p:notesMasterId r:id="rId68"/>
  </p:notesMasterIdLst>
  <p:sldIdLst>
    <p:sldId id="256" r:id="rId4"/>
    <p:sldId id="257" r:id="rId5"/>
    <p:sldId id="261" r:id="rId6"/>
    <p:sldId id="259" r:id="rId7"/>
    <p:sldId id="260" r:id="rId8"/>
    <p:sldId id="258" r:id="rId9"/>
    <p:sldId id="262" r:id="rId10"/>
    <p:sldId id="263" r:id="rId11"/>
    <p:sldId id="323" r:id="rId12"/>
    <p:sldId id="330" r:id="rId13"/>
    <p:sldId id="264" r:id="rId14"/>
    <p:sldId id="270" r:id="rId15"/>
    <p:sldId id="271" r:id="rId16"/>
    <p:sldId id="272" r:id="rId17"/>
    <p:sldId id="273" r:id="rId18"/>
    <p:sldId id="276" r:id="rId19"/>
    <p:sldId id="277" r:id="rId20"/>
    <p:sldId id="318" r:id="rId21"/>
    <p:sldId id="279" r:id="rId22"/>
    <p:sldId id="280" r:id="rId23"/>
    <p:sldId id="281" r:id="rId24"/>
    <p:sldId id="282" r:id="rId25"/>
    <p:sldId id="319" r:id="rId26"/>
    <p:sldId id="283" r:id="rId27"/>
    <p:sldId id="284" r:id="rId28"/>
    <p:sldId id="285" r:id="rId29"/>
    <p:sldId id="329" r:id="rId30"/>
    <p:sldId id="328" r:id="rId31"/>
    <p:sldId id="286" r:id="rId32"/>
    <p:sldId id="291" r:id="rId33"/>
    <p:sldId id="292" r:id="rId34"/>
    <p:sldId id="295" r:id="rId35"/>
    <p:sldId id="296" r:id="rId36"/>
    <p:sldId id="297" r:id="rId37"/>
    <p:sldId id="324" r:id="rId38"/>
    <p:sldId id="298" r:id="rId39"/>
    <p:sldId id="268" r:id="rId40"/>
    <p:sldId id="331" r:id="rId41"/>
    <p:sldId id="266" r:id="rId42"/>
    <p:sldId id="267" r:id="rId43"/>
    <p:sldId id="320" r:id="rId44"/>
    <p:sldId id="312" r:id="rId45"/>
    <p:sldId id="269" r:id="rId46"/>
    <p:sldId id="290" r:id="rId47"/>
    <p:sldId id="326" r:id="rId48"/>
    <p:sldId id="314" r:id="rId49"/>
    <p:sldId id="313" r:id="rId50"/>
    <p:sldId id="299" r:id="rId51"/>
    <p:sldId id="300" r:id="rId52"/>
    <p:sldId id="301" r:id="rId53"/>
    <p:sldId id="325" r:id="rId54"/>
    <p:sldId id="302" r:id="rId55"/>
    <p:sldId id="305" r:id="rId56"/>
    <p:sldId id="306" r:id="rId57"/>
    <p:sldId id="327" r:id="rId58"/>
    <p:sldId id="307" r:id="rId59"/>
    <p:sldId id="308" r:id="rId60"/>
    <p:sldId id="309" r:id="rId61"/>
    <p:sldId id="311" r:id="rId62"/>
    <p:sldId id="315" r:id="rId63"/>
    <p:sldId id="317" r:id="rId64"/>
    <p:sldId id="321" r:id="rId65"/>
    <p:sldId id="316" r:id="rId66"/>
    <p:sldId id="322" r:id="rId6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10" autoAdjust="0"/>
    <p:restoredTop sz="94609" autoAdjust="0"/>
  </p:normalViewPr>
  <p:slideViewPr>
    <p:cSldViewPr>
      <p:cViewPr>
        <p:scale>
          <a:sx n="69" d="100"/>
          <a:sy n="69" d="100"/>
        </p:scale>
        <p:origin x="-1098" y="-150"/>
      </p:cViewPr>
      <p:guideLst>
        <p:guide orient="horz" pos="2160"/>
        <p:guide pos="2880"/>
      </p:guideLst>
    </p:cSldViewPr>
  </p:slideViewPr>
  <p:notesTextViewPr>
    <p:cViewPr>
      <p:scale>
        <a:sx n="1" d="1"/>
        <a:sy n="1" d="1"/>
      </p:scale>
      <p:origin x="0" y="0"/>
    </p:cViewPr>
  </p:notesTextViewPr>
  <p:sorterViewPr>
    <p:cViewPr>
      <p:scale>
        <a:sx n="100" d="100"/>
        <a:sy n="100" d="100"/>
      </p:scale>
      <p:origin x="0" y="135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2006</c:v>
                </c:pt>
              </c:strCache>
            </c:strRef>
          </c:tx>
          <c:invertIfNegative val="0"/>
          <c:cat>
            <c:strRef>
              <c:f>Sheet1!$A$2:$A$3</c:f>
              <c:strCache>
                <c:ptCount val="2"/>
                <c:pt idx="0">
                  <c:v>入馆人次</c:v>
                </c:pt>
                <c:pt idx="1">
                  <c:v>外借册次</c:v>
                </c:pt>
              </c:strCache>
            </c:strRef>
          </c:cat>
          <c:val>
            <c:numRef>
              <c:f>Sheet1!$B$2:$B$3</c:f>
              <c:numCache>
                <c:formatCode>#,##0</c:formatCode>
                <c:ptCount val="2"/>
                <c:pt idx="0">
                  <c:v>2286294</c:v>
                </c:pt>
                <c:pt idx="1">
                  <c:v>1069049</c:v>
                </c:pt>
              </c:numCache>
            </c:numRef>
          </c:val>
        </c:ser>
        <c:ser>
          <c:idx val="1"/>
          <c:order val="1"/>
          <c:tx>
            <c:strRef>
              <c:f>Sheet1!$C$1</c:f>
              <c:strCache>
                <c:ptCount val="1"/>
                <c:pt idx="0">
                  <c:v>2007</c:v>
                </c:pt>
              </c:strCache>
            </c:strRef>
          </c:tx>
          <c:invertIfNegative val="0"/>
          <c:cat>
            <c:strRef>
              <c:f>Sheet1!$A$2:$A$3</c:f>
              <c:strCache>
                <c:ptCount val="2"/>
                <c:pt idx="0">
                  <c:v>入馆人次</c:v>
                </c:pt>
                <c:pt idx="1">
                  <c:v>外借册次</c:v>
                </c:pt>
              </c:strCache>
            </c:strRef>
          </c:cat>
          <c:val>
            <c:numRef>
              <c:f>Sheet1!$C$2:$C$3</c:f>
              <c:numCache>
                <c:formatCode>#,##0</c:formatCode>
                <c:ptCount val="2"/>
                <c:pt idx="0">
                  <c:v>2894178</c:v>
                </c:pt>
                <c:pt idx="1">
                  <c:v>896715</c:v>
                </c:pt>
              </c:numCache>
            </c:numRef>
          </c:val>
        </c:ser>
        <c:ser>
          <c:idx val="2"/>
          <c:order val="2"/>
          <c:tx>
            <c:strRef>
              <c:f>Sheet1!$D$1</c:f>
              <c:strCache>
                <c:ptCount val="1"/>
                <c:pt idx="0">
                  <c:v>2008</c:v>
                </c:pt>
              </c:strCache>
            </c:strRef>
          </c:tx>
          <c:invertIfNegative val="0"/>
          <c:cat>
            <c:strRef>
              <c:f>Sheet1!$A$2:$A$3</c:f>
              <c:strCache>
                <c:ptCount val="2"/>
                <c:pt idx="0">
                  <c:v>入馆人次</c:v>
                </c:pt>
                <c:pt idx="1">
                  <c:v>外借册次</c:v>
                </c:pt>
              </c:strCache>
            </c:strRef>
          </c:cat>
          <c:val>
            <c:numRef>
              <c:f>Sheet1!$D$2:$D$3</c:f>
              <c:numCache>
                <c:formatCode>#,##0</c:formatCode>
                <c:ptCount val="2"/>
                <c:pt idx="0">
                  <c:v>2234675</c:v>
                </c:pt>
                <c:pt idx="1">
                  <c:v>832682</c:v>
                </c:pt>
              </c:numCache>
            </c:numRef>
          </c:val>
        </c:ser>
        <c:ser>
          <c:idx val="3"/>
          <c:order val="3"/>
          <c:tx>
            <c:strRef>
              <c:f>Sheet1!$E$1</c:f>
              <c:strCache>
                <c:ptCount val="1"/>
                <c:pt idx="0">
                  <c:v>2009</c:v>
                </c:pt>
              </c:strCache>
            </c:strRef>
          </c:tx>
          <c:invertIfNegative val="0"/>
          <c:cat>
            <c:strRef>
              <c:f>Sheet1!$A$2:$A$3</c:f>
              <c:strCache>
                <c:ptCount val="2"/>
                <c:pt idx="0">
                  <c:v>入馆人次</c:v>
                </c:pt>
                <c:pt idx="1">
                  <c:v>外借册次</c:v>
                </c:pt>
              </c:strCache>
            </c:strRef>
          </c:cat>
          <c:val>
            <c:numRef>
              <c:f>Sheet1!$E$2:$E$3</c:f>
              <c:numCache>
                <c:formatCode>#,##0</c:formatCode>
                <c:ptCount val="2"/>
                <c:pt idx="0">
                  <c:v>2122408</c:v>
                </c:pt>
                <c:pt idx="1">
                  <c:v>839620</c:v>
                </c:pt>
              </c:numCache>
            </c:numRef>
          </c:val>
        </c:ser>
        <c:ser>
          <c:idx val="4"/>
          <c:order val="4"/>
          <c:tx>
            <c:strRef>
              <c:f>Sheet1!$F$1</c:f>
              <c:strCache>
                <c:ptCount val="1"/>
                <c:pt idx="0">
                  <c:v>1010</c:v>
                </c:pt>
              </c:strCache>
            </c:strRef>
          </c:tx>
          <c:invertIfNegative val="0"/>
          <c:cat>
            <c:strRef>
              <c:f>Sheet1!$A$2:$A$3</c:f>
              <c:strCache>
                <c:ptCount val="2"/>
                <c:pt idx="0">
                  <c:v>入馆人次</c:v>
                </c:pt>
                <c:pt idx="1">
                  <c:v>外借册次</c:v>
                </c:pt>
              </c:strCache>
            </c:strRef>
          </c:cat>
          <c:val>
            <c:numRef>
              <c:f>Sheet1!$F$2:$F$3</c:f>
              <c:numCache>
                <c:formatCode>#,##0</c:formatCode>
                <c:ptCount val="2"/>
                <c:pt idx="0">
                  <c:v>2290881</c:v>
                </c:pt>
                <c:pt idx="1">
                  <c:v>777349</c:v>
                </c:pt>
              </c:numCache>
            </c:numRef>
          </c:val>
        </c:ser>
        <c:ser>
          <c:idx val="5"/>
          <c:order val="5"/>
          <c:tx>
            <c:strRef>
              <c:f>Sheet1!$G$1</c:f>
              <c:strCache>
                <c:ptCount val="1"/>
                <c:pt idx="0">
                  <c:v>2011</c:v>
                </c:pt>
              </c:strCache>
            </c:strRef>
          </c:tx>
          <c:invertIfNegative val="0"/>
          <c:cat>
            <c:strRef>
              <c:f>Sheet1!$A$2:$A$3</c:f>
              <c:strCache>
                <c:ptCount val="2"/>
                <c:pt idx="0">
                  <c:v>入馆人次</c:v>
                </c:pt>
                <c:pt idx="1">
                  <c:v>外借册次</c:v>
                </c:pt>
              </c:strCache>
            </c:strRef>
          </c:cat>
          <c:val>
            <c:numRef>
              <c:f>Sheet1!$G$2:$G$3</c:f>
              <c:numCache>
                <c:formatCode>#,##0</c:formatCode>
                <c:ptCount val="2"/>
                <c:pt idx="0">
                  <c:v>2284612</c:v>
                </c:pt>
                <c:pt idx="1">
                  <c:v>697781</c:v>
                </c:pt>
              </c:numCache>
            </c:numRef>
          </c:val>
        </c:ser>
        <c:ser>
          <c:idx val="6"/>
          <c:order val="6"/>
          <c:tx>
            <c:strRef>
              <c:f>Sheet1!$H$1</c:f>
              <c:strCache>
                <c:ptCount val="1"/>
                <c:pt idx="0">
                  <c:v>2012</c:v>
                </c:pt>
              </c:strCache>
            </c:strRef>
          </c:tx>
          <c:invertIfNegative val="0"/>
          <c:cat>
            <c:strRef>
              <c:f>Sheet1!$A$2:$A$3</c:f>
              <c:strCache>
                <c:ptCount val="2"/>
                <c:pt idx="0">
                  <c:v>入馆人次</c:v>
                </c:pt>
                <c:pt idx="1">
                  <c:v>外借册次</c:v>
                </c:pt>
              </c:strCache>
            </c:strRef>
          </c:cat>
          <c:val>
            <c:numRef>
              <c:f>Sheet1!$H$2:$H$3</c:f>
              <c:numCache>
                <c:formatCode>#,##0</c:formatCode>
                <c:ptCount val="2"/>
                <c:pt idx="0">
                  <c:v>2149345</c:v>
                </c:pt>
                <c:pt idx="1">
                  <c:v>614886</c:v>
                </c:pt>
              </c:numCache>
            </c:numRef>
          </c:val>
        </c:ser>
        <c:dLbls>
          <c:showLegendKey val="0"/>
          <c:showVal val="0"/>
          <c:showCatName val="0"/>
          <c:showSerName val="0"/>
          <c:showPercent val="0"/>
          <c:showBubbleSize val="0"/>
        </c:dLbls>
        <c:gapWidth val="150"/>
        <c:axId val="68322432"/>
        <c:axId val="68323968"/>
      </c:barChart>
      <c:catAx>
        <c:axId val="68322432"/>
        <c:scaling>
          <c:orientation val="minMax"/>
        </c:scaling>
        <c:delete val="0"/>
        <c:axPos val="b"/>
        <c:majorTickMark val="out"/>
        <c:minorTickMark val="none"/>
        <c:tickLblPos val="nextTo"/>
        <c:txPr>
          <a:bodyPr/>
          <a:lstStyle/>
          <a:p>
            <a:pPr>
              <a:defRPr sz="1400"/>
            </a:pPr>
            <a:endParaRPr lang="zh-CN"/>
          </a:p>
        </c:txPr>
        <c:crossAx val="68323968"/>
        <c:crosses val="autoZero"/>
        <c:auto val="1"/>
        <c:lblAlgn val="ctr"/>
        <c:lblOffset val="100"/>
        <c:noMultiLvlLbl val="0"/>
      </c:catAx>
      <c:valAx>
        <c:axId val="68323968"/>
        <c:scaling>
          <c:orientation val="minMax"/>
        </c:scaling>
        <c:delete val="0"/>
        <c:axPos val="l"/>
        <c:majorGridlines/>
        <c:numFmt formatCode="#,##0" sourceLinked="1"/>
        <c:majorTickMark val="out"/>
        <c:minorTickMark val="none"/>
        <c:tickLblPos val="nextTo"/>
        <c:crossAx val="68322432"/>
        <c:crosses val="autoZero"/>
        <c:crossBetween val="between"/>
      </c:valAx>
    </c:plotArea>
    <c:legend>
      <c:legendPos val="r"/>
      <c:legendEntry>
        <c:idx val="0"/>
        <c:txPr>
          <a:bodyPr/>
          <a:lstStyle/>
          <a:p>
            <a:pPr>
              <a:defRPr sz="1400"/>
            </a:pPr>
            <a:endParaRPr lang="zh-CN"/>
          </a:p>
        </c:txPr>
      </c:legendEntry>
      <c:legendEntry>
        <c:idx val="1"/>
        <c:txPr>
          <a:bodyPr/>
          <a:lstStyle/>
          <a:p>
            <a:pPr>
              <a:defRPr sz="1400"/>
            </a:pPr>
            <a:endParaRPr lang="zh-CN"/>
          </a:p>
        </c:txPr>
      </c:legendEntry>
      <c:legendEntry>
        <c:idx val="2"/>
        <c:txPr>
          <a:bodyPr/>
          <a:lstStyle/>
          <a:p>
            <a:pPr>
              <a:defRPr sz="1400"/>
            </a:pPr>
            <a:endParaRPr lang="zh-CN"/>
          </a:p>
        </c:txPr>
      </c:legendEntry>
      <c:legendEntry>
        <c:idx val="3"/>
        <c:txPr>
          <a:bodyPr/>
          <a:lstStyle/>
          <a:p>
            <a:pPr>
              <a:defRPr sz="1400"/>
            </a:pPr>
            <a:endParaRPr lang="zh-CN"/>
          </a:p>
        </c:txPr>
      </c:legendEntry>
      <c:legendEntry>
        <c:idx val="4"/>
        <c:txPr>
          <a:bodyPr/>
          <a:lstStyle/>
          <a:p>
            <a:pPr>
              <a:defRPr sz="1400"/>
            </a:pPr>
            <a:endParaRPr lang="zh-CN"/>
          </a:p>
        </c:txPr>
      </c:legendEntry>
      <c:legendEntry>
        <c:idx val="5"/>
        <c:txPr>
          <a:bodyPr/>
          <a:lstStyle/>
          <a:p>
            <a:pPr>
              <a:defRPr sz="1400"/>
            </a:pPr>
            <a:endParaRPr lang="zh-CN"/>
          </a:p>
        </c:txPr>
      </c:legendEntry>
      <c:legendEntry>
        <c:idx val="6"/>
        <c:txPr>
          <a:bodyPr/>
          <a:lstStyle/>
          <a:p>
            <a:pPr>
              <a:defRPr sz="1400"/>
            </a:pPr>
            <a:endParaRPr lang="zh-CN"/>
          </a:p>
        </c:txPr>
      </c:legendEntry>
      <c:layout>
        <c:manualLayout>
          <c:xMode val="edge"/>
          <c:yMode val="edge"/>
          <c:x val="0.89311035773306102"/>
          <c:y val="0.16052954919096651"/>
          <c:w val="9.7630383007679594E-2"/>
          <c:h val="0.52897322223862286"/>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Sheet2!$A$2</c:f>
              <c:strCache>
                <c:ptCount val="1"/>
                <c:pt idx="0">
                  <c:v>电子资源检索人次</c:v>
                </c:pt>
              </c:strCache>
            </c:strRef>
          </c:tx>
          <c:invertIfNegative val="0"/>
          <c:cat>
            <c:numRef>
              <c:f>Sheet2!$B$1:$H$1</c:f>
              <c:numCache>
                <c:formatCode>General</c:formatCode>
                <c:ptCount val="7"/>
                <c:pt idx="0">
                  <c:v>2006</c:v>
                </c:pt>
                <c:pt idx="1">
                  <c:v>2007</c:v>
                </c:pt>
                <c:pt idx="2">
                  <c:v>2008</c:v>
                </c:pt>
                <c:pt idx="3">
                  <c:v>2009</c:v>
                </c:pt>
                <c:pt idx="4">
                  <c:v>2010</c:v>
                </c:pt>
                <c:pt idx="5">
                  <c:v>2011</c:v>
                </c:pt>
                <c:pt idx="6">
                  <c:v>2012</c:v>
                </c:pt>
              </c:numCache>
            </c:numRef>
          </c:cat>
          <c:val>
            <c:numRef>
              <c:f>Sheet2!$B$2:$H$2</c:f>
              <c:numCache>
                <c:formatCode>#,##0</c:formatCode>
                <c:ptCount val="7"/>
                <c:pt idx="0">
                  <c:v>10704419</c:v>
                </c:pt>
                <c:pt idx="1">
                  <c:v>10594522</c:v>
                </c:pt>
                <c:pt idx="2">
                  <c:v>14987614</c:v>
                </c:pt>
                <c:pt idx="3">
                  <c:v>21733782</c:v>
                </c:pt>
                <c:pt idx="4">
                  <c:v>29222743</c:v>
                </c:pt>
                <c:pt idx="5">
                  <c:v>31366310</c:v>
                </c:pt>
                <c:pt idx="6">
                  <c:v>68281297</c:v>
                </c:pt>
              </c:numCache>
            </c:numRef>
          </c:val>
        </c:ser>
        <c:ser>
          <c:idx val="1"/>
          <c:order val="1"/>
          <c:tx>
            <c:strRef>
              <c:f>Sheet2!$A$3</c:f>
              <c:strCache>
                <c:ptCount val="1"/>
                <c:pt idx="0">
                  <c:v>全文下载篇次</c:v>
                </c:pt>
              </c:strCache>
            </c:strRef>
          </c:tx>
          <c:invertIfNegative val="0"/>
          <c:cat>
            <c:numRef>
              <c:f>Sheet2!$B$1:$H$1</c:f>
              <c:numCache>
                <c:formatCode>General</c:formatCode>
                <c:ptCount val="7"/>
                <c:pt idx="0">
                  <c:v>2006</c:v>
                </c:pt>
                <c:pt idx="1">
                  <c:v>2007</c:v>
                </c:pt>
                <c:pt idx="2">
                  <c:v>2008</c:v>
                </c:pt>
                <c:pt idx="3">
                  <c:v>2009</c:v>
                </c:pt>
                <c:pt idx="4">
                  <c:v>2010</c:v>
                </c:pt>
                <c:pt idx="5">
                  <c:v>2011</c:v>
                </c:pt>
                <c:pt idx="6">
                  <c:v>2012</c:v>
                </c:pt>
              </c:numCache>
            </c:numRef>
          </c:cat>
          <c:val>
            <c:numRef>
              <c:f>Sheet2!$B$3:$H$3</c:f>
              <c:numCache>
                <c:formatCode>#,##0</c:formatCode>
                <c:ptCount val="7"/>
                <c:pt idx="0">
                  <c:v>13161115</c:v>
                </c:pt>
                <c:pt idx="1">
                  <c:v>10068375</c:v>
                </c:pt>
                <c:pt idx="2">
                  <c:v>10641990</c:v>
                </c:pt>
                <c:pt idx="3">
                  <c:v>12812356</c:v>
                </c:pt>
                <c:pt idx="4">
                  <c:v>18615432</c:v>
                </c:pt>
                <c:pt idx="5">
                  <c:v>16829590</c:v>
                </c:pt>
                <c:pt idx="6">
                  <c:v>17902510</c:v>
                </c:pt>
              </c:numCache>
            </c:numRef>
          </c:val>
        </c:ser>
        <c:dLbls>
          <c:showLegendKey val="0"/>
          <c:showVal val="0"/>
          <c:showCatName val="0"/>
          <c:showSerName val="0"/>
          <c:showPercent val="0"/>
          <c:showBubbleSize val="0"/>
        </c:dLbls>
        <c:gapWidth val="150"/>
        <c:axId val="74009216"/>
        <c:axId val="74011008"/>
      </c:barChart>
      <c:catAx>
        <c:axId val="74009216"/>
        <c:scaling>
          <c:orientation val="minMax"/>
        </c:scaling>
        <c:delete val="0"/>
        <c:axPos val="b"/>
        <c:numFmt formatCode="General" sourceLinked="1"/>
        <c:majorTickMark val="out"/>
        <c:minorTickMark val="none"/>
        <c:tickLblPos val="nextTo"/>
        <c:txPr>
          <a:bodyPr/>
          <a:lstStyle/>
          <a:p>
            <a:pPr>
              <a:defRPr sz="1600"/>
            </a:pPr>
            <a:endParaRPr lang="zh-CN"/>
          </a:p>
        </c:txPr>
        <c:crossAx val="74011008"/>
        <c:crosses val="autoZero"/>
        <c:auto val="1"/>
        <c:lblAlgn val="ctr"/>
        <c:lblOffset val="100"/>
        <c:noMultiLvlLbl val="0"/>
      </c:catAx>
      <c:valAx>
        <c:axId val="74011008"/>
        <c:scaling>
          <c:orientation val="minMax"/>
        </c:scaling>
        <c:delete val="0"/>
        <c:axPos val="l"/>
        <c:majorGridlines/>
        <c:numFmt formatCode="#,##0" sourceLinked="1"/>
        <c:majorTickMark val="out"/>
        <c:minorTickMark val="none"/>
        <c:tickLblPos val="nextTo"/>
        <c:crossAx val="74009216"/>
        <c:crosses val="autoZero"/>
        <c:crossBetween val="between"/>
      </c:valAx>
    </c:plotArea>
    <c:legend>
      <c:legendPos val="r"/>
      <c:legendEntry>
        <c:idx val="0"/>
        <c:txPr>
          <a:bodyPr/>
          <a:lstStyle/>
          <a:p>
            <a:pPr>
              <a:defRPr sz="1400"/>
            </a:pPr>
            <a:endParaRPr lang="zh-CN"/>
          </a:p>
        </c:txPr>
      </c:legendEntry>
      <c:legendEntry>
        <c:idx val="1"/>
        <c:txPr>
          <a:bodyPr/>
          <a:lstStyle/>
          <a:p>
            <a:pPr>
              <a:defRPr sz="1400"/>
            </a:pPr>
            <a:endParaRPr lang="zh-CN"/>
          </a:p>
        </c:txPr>
      </c:legendEntry>
      <c:layout>
        <c:manualLayout>
          <c:xMode val="edge"/>
          <c:yMode val="edge"/>
          <c:x val="0.78706097501701178"/>
          <c:y val="0.31879003812306261"/>
          <c:w val="0.20367976572372898"/>
          <c:h val="0.22796593864680942"/>
        </c:manualLayout>
      </c:layout>
      <c:overlay val="0"/>
    </c:legend>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A89785-7AA7-4109-9164-04EE1D4F5724}" type="doc">
      <dgm:prSet loTypeId="urn:microsoft.com/office/officeart/2005/8/layout/target2" loCatId="relationship" qsTypeId="urn:microsoft.com/office/officeart/2005/8/quickstyle/simple1" qsCatId="simple" csTypeId="urn:microsoft.com/office/officeart/2005/8/colors/accent1_1" csCatId="accent1" phldr="1"/>
      <dgm:spPr/>
      <dgm:t>
        <a:bodyPr/>
        <a:lstStyle/>
        <a:p>
          <a:endParaRPr lang="zh-CN" altLang="en-US"/>
        </a:p>
      </dgm:t>
    </dgm:pt>
    <dgm:pt modelId="{85D97CEB-B656-4B63-A663-DEBFD341CDC1}">
      <dgm:prSet custT="1"/>
      <dgm:spPr/>
      <dgm:t>
        <a:bodyPr/>
        <a:lstStyle/>
        <a:p>
          <a:pPr rtl="0"/>
          <a:r>
            <a:rPr lang="zh-CN" altLang="en-US" sz="3200" smtClean="0"/>
            <a:t>出版业正经历着结构型转变</a:t>
          </a:r>
          <a:endParaRPr lang="zh-CN" altLang="en-US" sz="3200" dirty="0"/>
        </a:p>
      </dgm:t>
    </dgm:pt>
    <dgm:pt modelId="{D572E281-7B6F-4B7D-BF18-019527183379}" type="parTrans" cxnId="{D0D12C8C-C325-4DF7-8980-10C8DA144560}">
      <dgm:prSet/>
      <dgm:spPr/>
      <dgm:t>
        <a:bodyPr/>
        <a:lstStyle/>
        <a:p>
          <a:endParaRPr lang="zh-CN" altLang="en-US"/>
        </a:p>
      </dgm:t>
    </dgm:pt>
    <dgm:pt modelId="{D9678E53-B184-4092-A94C-09691E56095A}" type="sibTrans" cxnId="{D0D12C8C-C325-4DF7-8980-10C8DA144560}">
      <dgm:prSet/>
      <dgm:spPr/>
      <dgm:t>
        <a:bodyPr/>
        <a:lstStyle/>
        <a:p>
          <a:endParaRPr lang="zh-CN" altLang="en-US"/>
        </a:p>
      </dgm:t>
    </dgm:pt>
    <dgm:pt modelId="{2F6F0CCC-D749-4FC0-9DE5-DAB614D9D0E6}">
      <dgm:prSet custT="1"/>
      <dgm:spPr/>
      <dgm:t>
        <a:bodyPr/>
        <a:lstStyle/>
        <a:p>
          <a:pPr algn="l" rtl="0"/>
          <a:r>
            <a:rPr lang="zh-CN" altLang="en-US" sz="2400" dirty="0" smtClean="0"/>
            <a:t>一年一度的法兰克福书展上，越来越多的展品是数字化产品</a:t>
          </a:r>
          <a:endParaRPr lang="zh-CN" altLang="en-US" sz="2400" dirty="0"/>
        </a:p>
      </dgm:t>
    </dgm:pt>
    <dgm:pt modelId="{09F7C00A-5291-4F67-AA67-137E2A88147E}" type="parTrans" cxnId="{EB8EAE22-9AFA-45FC-8AC7-08836952AED2}">
      <dgm:prSet/>
      <dgm:spPr/>
      <dgm:t>
        <a:bodyPr/>
        <a:lstStyle/>
        <a:p>
          <a:endParaRPr lang="zh-CN" altLang="en-US"/>
        </a:p>
      </dgm:t>
    </dgm:pt>
    <dgm:pt modelId="{E820B87A-E24C-4363-91FE-E9A8A83EA751}" type="sibTrans" cxnId="{EB8EAE22-9AFA-45FC-8AC7-08836952AED2}">
      <dgm:prSet/>
      <dgm:spPr/>
      <dgm:t>
        <a:bodyPr/>
        <a:lstStyle/>
        <a:p>
          <a:endParaRPr lang="zh-CN" altLang="en-US"/>
        </a:p>
      </dgm:t>
    </dgm:pt>
    <dgm:pt modelId="{04E8016C-C341-424A-89A4-09A508CC7824}">
      <dgm:prSet custT="1"/>
      <dgm:spPr/>
      <dgm:t>
        <a:bodyPr/>
        <a:lstStyle/>
        <a:p>
          <a:pPr algn="l" rtl="0"/>
          <a:r>
            <a:rPr lang="zh-CN" altLang="en-US" sz="2000" dirty="0" smtClean="0"/>
            <a:t>专业化的数字出版商开始涌现，数字出版收入已占一些跨国出版企业年收入</a:t>
          </a:r>
          <a:r>
            <a:rPr lang="en-US" altLang="zh-CN" sz="2000" dirty="0" smtClean="0"/>
            <a:t>60%</a:t>
          </a:r>
          <a:r>
            <a:rPr lang="zh-CN" altLang="en-US" sz="2000" dirty="0" smtClean="0"/>
            <a:t>以上。</a:t>
          </a:r>
          <a:endParaRPr lang="zh-CN" altLang="en-US" sz="2000" dirty="0"/>
        </a:p>
      </dgm:t>
    </dgm:pt>
    <dgm:pt modelId="{E2EA531E-5C12-4D4C-A98D-EF7A0F84F5DE}" type="parTrans" cxnId="{F38B67FC-B8B8-4C75-BC51-D1AD50B31C37}">
      <dgm:prSet/>
      <dgm:spPr/>
      <dgm:t>
        <a:bodyPr/>
        <a:lstStyle/>
        <a:p>
          <a:endParaRPr lang="zh-CN" altLang="en-US"/>
        </a:p>
      </dgm:t>
    </dgm:pt>
    <dgm:pt modelId="{A1BAC5F0-AB71-4A66-BEE1-F8A0DB74EB7A}" type="sibTrans" cxnId="{F38B67FC-B8B8-4C75-BC51-D1AD50B31C37}">
      <dgm:prSet/>
      <dgm:spPr/>
      <dgm:t>
        <a:bodyPr/>
        <a:lstStyle/>
        <a:p>
          <a:endParaRPr lang="zh-CN" altLang="en-US"/>
        </a:p>
      </dgm:t>
    </dgm:pt>
    <dgm:pt modelId="{CD3C4920-80D9-4C1F-8A00-B6DB458F2303}">
      <dgm:prSet/>
      <dgm:spPr/>
      <dgm:t>
        <a:bodyPr/>
        <a:lstStyle/>
        <a:p>
          <a:pPr algn="l" rtl="0"/>
          <a:r>
            <a:rPr lang="en-US" altLang="zh-CN" b="0" i="0" dirty="0" smtClean="0"/>
            <a:t>2011</a:t>
          </a:r>
          <a:r>
            <a:rPr lang="zh-CN" altLang="en-US" b="0" i="0" dirty="0" smtClean="0"/>
            <a:t>年数字出版营业收入达到</a:t>
          </a:r>
          <a:r>
            <a:rPr lang="en-US" altLang="zh-CN" b="0" i="0" dirty="0" smtClean="0"/>
            <a:t>1377.88</a:t>
          </a:r>
          <a:r>
            <a:rPr lang="zh-CN" altLang="en-US" b="0" i="0" dirty="0" smtClean="0"/>
            <a:t>亿元，比</a:t>
          </a:r>
          <a:r>
            <a:rPr lang="en-US" altLang="zh-CN" b="0" i="0" dirty="0" smtClean="0"/>
            <a:t>2010</a:t>
          </a:r>
          <a:r>
            <a:rPr lang="zh-CN" altLang="en-US" b="0" i="0" dirty="0" smtClean="0"/>
            <a:t>年增长了</a:t>
          </a:r>
          <a:r>
            <a:rPr lang="en-US" altLang="zh-CN" b="0" i="0" dirty="0" smtClean="0"/>
            <a:t>31%</a:t>
          </a:r>
          <a:r>
            <a:rPr lang="zh-CN" altLang="en-US" b="0" i="0" dirty="0" smtClean="0"/>
            <a:t>，已占到新闻出版营业收入</a:t>
          </a:r>
          <a:r>
            <a:rPr lang="en-US" altLang="zh-CN" b="0" i="0" dirty="0" smtClean="0"/>
            <a:t>1.46</a:t>
          </a:r>
          <a:r>
            <a:rPr lang="zh-CN" altLang="en-US" b="0" i="0" dirty="0" smtClean="0"/>
            <a:t>万亿元的近</a:t>
          </a:r>
          <a:r>
            <a:rPr lang="en-US" altLang="zh-CN" b="0" i="0" dirty="0" smtClean="0"/>
            <a:t>10%</a:t>
          </a:r>
          <a:r>
            <a:rPr lang="zh-CN" altLang="en-US" b="0" i="0" dirty="0" smtClean="0"/>
            <a:t>，位居行业第三</a:t>
          </a:r>
          <a:endParaRPr lang="zh-CN" dirty="0"/>
        </a:p>
      </dgm:t>
    </dgm:pt>
    <dgm:pt modelId="{0E854B7E-6F1B-4986-AC3B-08AA079D3B83}" type="parTrans" cxnId="{D4AF1236-315C-480B-951B-2CB0F8BF1A57}">
      <dgm:prSet/>
      <dgm:spPr/>
      <dgm:t>
        <a:bodyPr/>
        <a:lstStyle/>
        <a:p>
          <a:endParaRPr lang="zh-CN" altLang="en-US"/>
        </a:p>
      </dgm:t>
    </dgm:pt>
    <dgm:pt modelId="{E15E47B8-AC30-429F-8053-490F21EDCB39}" type="sibTrans" cxnId="{D4AF1236-315C-480B-951B-2CB0F8BF1A57}">
      <dgm:prSet/>
      <dgm:spPr/>
      <dgm:t>
        <a:bodyPr/>
        <a:lstStyle/>
        <a:p>
          <a:endParaRPr lang="zh-CN" altLang="en-US"/>
        </a:p>
      </dgm:t>
    </dgm:pt>
    <dgm:pt modelId="{80C23317-888F-46DE-B8ED-90148031BCBC}">
      <dgm:prSet custT="1"/>
      <dgm:spPr/>
      <dgm:t>
        <a:bodyPr/>
        <a:lstStyle/>
        <a:p>
          <a:pPr algn="l" rtl="0"/>
          <a:r>
            <a:rPr lang="zh-CN" altLang="en-US" sz="2000" dirty="0" smtClean="0"/>
            <a:t>数字出版云平台的发布，预示未来两三年内我国出版业将有根本性的变化</a:t>
          </a:r>
          <a:endParaRPr lang="zh-CN" altLang="en-US" sz="2000" dirty="0"/>
        </a:p>
      </dgm:t>
    </dgm:pt>
    <dgm:pt modelId="{46D1EEFD-619A-4484-A216-74426AD6FBB0}" type="parTrans" cxnId="{31098919-0853-4B81-9521-F787B774E08D}">
      <dgm:prSet/>
      <dgm:spPr/>
      <dgm:t>
        <a:bodyPr/>
        <a:lstStyle/>
        <a:p>
          <a:endParaRPr lang="zh-CN" altLang="en-US"/>
        </a:p>
      </dgm:t>
    </dgm:pt>
    <dgm:pt modelId="{F58AC437-0161-4F0D-822E-363E6856861C}" type="sibTrans" cxnId="{31098919-0853-4B81-9521-F787B774E08D}">
      <dgm:prSet/>
      <dgm:spPr/>
      <dgm:t>
        <a:bodyPr/>
        <a:lstStyle/>
        <a:p>
          <a:endParaRPr lang="zh-CN" altLang="en-US"/>
        </a:p>
      </dgm:t>
    </dgm:pt>
    <dgm:pt modelId="{5768FFD3-6FB7-4BA4-9B3A-A613F12C163B}" type="pres">
      <dgm:prSet presAssocID="{ABA89785-7AA7-4109-9164-04EE1D4F5724}" presName="Name0" presStyleCnt="0">
        <dgm:presLayoutVars>
          <dgm:chMax val="3"/>
          <dgm:chPref val="1"/>
          <dgm:dir/>
          <dgm:animLvl val="lvl"/>
          <dgm:resizeHandles/>
        </dgm:presLayoutVars>
      </dgm:prSet>
      <dgm:spPr/>
      <dgm:t>
        <a:bodyPr/>
        <a:lstStyle/>
        <a:p>
          <a:endParaRPr lang="zh-CN" altLang="en-US"/>
        </a:p>
      </dgm:t>
    </dgm:pt>
    <dgm:pt modelId="{3805E967-9E27-4910-BA7E-399602E1825C}" type="pres">
      <dgm:prSet presAssocID="{ABA89785-7AA7-4109-9164-04EE1D4F5724}" presName="outerBox" presStyleCnt="0"/>
      <dgm:spPr/>
      <dgm:t>
        <a:bodyPr/>
        <a:lstStyle/>
        <a:p>
          <a:endParaRPr lang="zh-CN" altLang="en-US"/>
        </a:p>
      </dgm:t>
    </dgm:pt>
    <dgm:pt modelId="{43840819-3BAF-4268-84E3-7E716F4D3A49}" type="pres">
      <dgm:prSet presAssocID="{ABA89785-7AA7-4109-9164-04EE1D4F5724}" presName="outerBoxParent" presStyleLbl="node1" presStyleIdx="0" presStyleCnt="1" custLinFactNeighborX="422" custLinFactNeighborY="-4787"/>
      <dgm:spPr/>
      <dgm:t>
        <a:bodyPr/>
        <a:lstStyle/>
        <a:p>
          <a:endParaRPr lang="zh-CN" altLang="en-US"/>
        </a:p>
      </dgm:t>
    </dgm:pt>
    <dgm:pt modelId="{33DE0FDE-DF58-4E55-BF6C-D839DE4443BE}" type="pres">
      <dgm:prSet presAssocID="{ABA89785-7AA7-4109-9164-04EE1D4F5724}" presName="outerBoxChildren" presStyleCnt="0"/>
      <dgm:spPr/>
      <dgm:t>
        <a:bodyPr/>
        <a:lstStyle/>
        <a:p>
          <a:endParaRPr lang="zh-CN" altLang="en-US"/>
        </a:p>
      </dgm:t>
    </dgm:pt>
    <dgm:pt modelId="{65454FD6-A9F1-48E9-9A25-F613FB2DCC7E}" type="pres">
      <dgm:prSet presAssocID="{2F6F0CCC-D749-4FC0-9DE5-DAB614D9D0E6}" presName="oChild" presStyleLbl="fgAcc1" presStyleIdx="0" presStyleCnt="4" custScaleY="151117">
        <dgm:presLayoutVars>
          <dgm:bulletEnabled val="1"/>
        </dgm:presLayoutVars>
      </dgm:prSet>
      <dgm:spPr/>
      <dgm:t>
        <a:bodyPr/>
        <a:lstStyle/>
        <a:p>
          <a:endParaRPr lang="zh-CN" altLang="en-US"/>
        </a:p>
      </dgm:t>
    </dgm:pt>
    <dgm:pt modelId="{7DF1934F-B555-436E-A513-8BA3954DE669}" type="pres">
      <dgm:prSet presAssocID="{E820B87A-E24C-4363-91FE-E9A8A83EA751}" presName="outerSibTrans" presStyleCnt="0"/>
      <dgm:spPr/>
      <dgm:t>
        <a:bodyPr/>
        <a:lstStyle/>
        <a:p>
          <a:endParaRPr lang="zh-CN" altLang="en-US"/>
        </a:p>
      </dgm:t>
    </dgm:pt>
    <dgm:pt modelId="{2782F857-2D72-4D35-B59E-944607240DDE}" type="pres">
      <dgm:prSet presAssocID="{04E8016C-C341-424A-89A4-09A508CC7824}" presName="oChild" presStyleLbl="fgAcc1" presStyleIdx="1" presStyleCnt="4" custScaleY="151117">
        <dgm:presLayoutVars>
          <dgm:bulletEnabled val="1"/>
        </dgm:presLayoutVars>
      </dgm:prSet>
      <dgm:spPr/>
      <dgm:t>
        <a:bodyPr/>
        <a:lstStyle/>
        <a:p>
          <a:endParaRPr lang="zh-CN" altLang="en-US"/>
        </a:p>
      </dgm:t>
    </dgm:pt>
    <dgm:pt modelId="{B70DA4FC-D74E-4AC4-B779-FD507910726A}" type="pres">
      <dgm:prSet presAssocID="{A1BAC5F0-AB71-4A66-BEE1-F8A0DB74EB7A}" presName="outerSibTrans" presStyleCnt="0"/>
      <dgm:spPr/>
      <dgm:t>
        <a:bodyPr/>
        <a:lstStyle/>
        <a:p>
          <a:endParaRPr lang="zh-CN" altLang="en-US"/>
        </a:p>
      </dgm:t>
    </dgm:pt>
    <dgm:pt modelId="{8CAAE4AF-6B05-46A5-9E05-17A887CAB598}" type="pres">
      <dgm:prSet presAssocID="{CD3C4920-80D9-4C1F-8A00-B6DB458F2303}" presName="oChild" presStyleLbl="fgAcc1" presStyleIdx="2" presStyleCnt="4" custScaleY="151117">
        <dgm:presLayoutVars>
          <dgm:bulletEnabled val="1"/>
        </dgm:presLayoutVars>
      </dgm:prSet>
      <dgm:spPr/>
      <dgm:t>
        <a:bodyPr/>
        <a:lstStyle/>
        <a:p>
          <a:endParaRPr lang="zh-CN" altLang="en-US"/>
        </a:p>
      </dgm:t>
    </dgm:pt>
    <dgm:pt modelId="{05A9B84C-4BF7-41DE-89DB-E322694D563C}" type="pres">
      <dgm:prSet presAssocID="{E15E47B8-AC30-429F-8053-490F21EDCB39}" presName="outerSibTrans" presStyleCnt="0"/>
      <dgm:spPr/>
      <dgm:t>
        <a:bodyPr/>
        <a:lstStyle/>
        <a:p>
          <a:endParaRPr lang="zh-CN" altLang="en-US"/>
        </a:p>
      </dgm:t>
    </dgm:pt>
    <dgm:pt modelId="{E1E5FD80-7DDF-435F-9C81-8C0228D63F27}" type="pres">
      <dgm:prSet presAssocID="{80C23317-888F-46DE-B8ED-90148031BCBC}" presName="oChild" presStyleLbl="fgAcc1" presStyleIdx="3" presStyleCnt="4" custScaleY="151117">
        <dgm:presLayoutVars>
          <dgm:bulletEnabled val="1"/>
        </dgm:presLayoutVars>
      </dgm:prSet>
      <dgm:spPr/>
      <dgm:t>
        <a:bodyPr/>
        <a:lstStyle/>
        <a:p>
          <a:endParaRPr lang="zh-CN" altLang="en-US"/>
        </a:p>
      </dgm:t>
    </dgm:pt>
  </dgm:ptLst>
  <dgm:cxnLst>
    <dgm:cxn modelId="{EB8EAE22-9AFA-45FC-8AC7-08836952AED2}" srcId="{85D97CEB-B656-4B63-A663-DEBFD341CDC1}" destId="{2F6F0CCC-D749-4FC0-9DE5-DAB614D9D0E6}" srcOrd="0" destOrd="0" parTransId="{09F7C00A-5291-4F67-AA67-137E2A88147E}" sibTransId="{E820B87A-E24C-4363-91FE-E9A8A83EA751}"/>
    <dgm:cxn modelId="{E744C685-0885-4C43-84D1-D05E7264436A}" type="presOf" srcId="{2F6F0CCC-D749-4FC0-9DE5-DAB614D9D0E6}" destId="{65454FD6-A9F1-48E9-9A25-F613FB2DCC7E}" srcOrd="0" destOrd="0" presId="urn:microsoft.com/office/officeart/2005/8/layout/target2"/>
    <dgm:cxn modelId="{D4AF1236-315C-480B-951B-2CB0F8BF1A57}" srcId="{85D97CEB-B656-4B63-A663-DEBFD341CDC1}" destId="{CD3C4920-80D9-4C1F-8A00-B6DB458F2303}" srcOrd="2" destOrd="0" parTransId="{0E854B7E-6F1B-4986-AC3B-08AA079D3B83}" sibTransId="{E15E47B8-AC30-429F-8053-490F21EDCB39}"/>
    <dgm:cxn modelId="{12CA3E7C-D143-4759-86E4-402FB94B2FD1}" type="presOf" srcId="{80C23317-888F-46DE-B8ED-90148031BCBC}" destId="{E1E5FD80-7DDF-435F-9C81-8C0228D63F27}" srcOrd="0" destOrd="0" presId="urn:microsoft.com/office/officeart/2005/8/layout/target2"/>
    <dgm:cxn modelId="{E46D1722-52AA-442C-A211-E08968DCB774}" type="presOf" srcId="{85D97CEB-B656-4B63-A663-DEBFD341CDC1}" destId="{43840819-3BAF-4268-84E3-7E716F4D3A49}" srcOrd="0" destOrd="0" presId="urn:microsoft.com/office/officeart/2005/8/layout/target2"/>
    <dgm:cxn modelId="{A988B146-1378-43E6-B209-9EECA524E0AA}" type="presOf" srcId="{04E8016C-C341-424A-89A4-09A508CC7824}" destId="{2782F857-2D72-4D35-B59E-944607240DDE}" srcOrd="0" destOrd="0" presId="urn:microsoft.com/office/officeart/2005/8/layout/target2"/>
    <dgm:cxn modelId="{C1FF07E1-1791-4D85-8296-A34A2E688A19}" type="presOf" srcId="{ABA89785-7AA7-4109-9164-04EE1D4F5724}" destId="{5768FFD3-6FB7-4BA4-9B3A-A613F12C163B}" srcOrd="0" destOrd="0" presId="urn:microsoft.com/office/officeart/2005/8/layout/target2"/>
    <dgm:cxn modelId="{DB28699E-DA0B-4F52-B9C1-1804AB57A16E}" type="presOf" srcId="{CD3C4920-80D9-4C1F-8A00-B6DB458F2303}" destId="{8CAAE4AF-6B05-46A5-9E05-17A887CAB598}" srcOrd="0" destOrd="0" presId="urn:microsoft.com/office/officeart/2005/8/layout/target2"/>
    <dgm:cxn modelId="{F38B67FC-B8B8-4C75-BC51-D1AD50B31C37}" srcId="{85D97CEB-B656-4B63-A663-DEBFD341CDC1}" destId="{04E8016C-C341-424A-89A4-09A508CC7824}" srcOrd="1" destOrd="0" parTransId="{E2EA531E-5C12-4D4C-A98D-EF7A0F84F5DE}" sibTransId="{A1BAC5F0-AB71-4A66-BEE1-F8A0DB74EB7A}"/>
    <dgm:cxn modelId="{31098919-0853-4B81-9521-F787B774E08D}" srcId="{85D97CEB-B656-4B63-A663-DEBFD341CDC1}" destId="{80C23317-888F-46DE-B8ED-90148031BCBC}" srcOrd="3" destOrd="0" parTransId="{46D1EEFD-619A-4484-A216-74426AD6FBB0}" sibTransId="{F58AC437-0161-4F0D-822E-363E6856861C}"/>
    <dgm:cxn modelId="{D0D12C8C-C325-4DF7-8980-10C8DA144560}" srcId="{ABA89785-7AA7-4109-9164-04EE1D4F5724}" destId="{85D97CEB-B656-4B63-A663-DEBFD341CDC1}" srcOrd="0" destOrd="0" parTransId="{D572E281-7B6F-4B7D-BF18-019527183379}" sibTransId="{D9678E53-B184-4092-A94C-09691E56095A}"/>
    <dgm:cxn modelId="{9A7DEA8E-0168-49CC-BAC4-7488D0051F59}" type="presParOf" srcId="{5768FFD3-6FB7-4BA4-9B3A-A613F12C163B}" destId="{3805E967-9E27-4910-BA7E-399602E1825C}" srcOrd="0" destOrd="0" presId="urn:microsoft.com/office/officeart/2005/8/layout/target2"/>
    <dgm:cxn modelId="{1BD6C6A9-44E6-4C83-8107-89277D442011}" type="presParOf" srcId="{3805E967-9E27-4910-BA7E-399602E1825C}" destId="{43840819-3BAF-4268-84E3-7E716F4D3A49}" srcOrd="0" destOrd="0" presId="urn:microsoft.com/office/officeart/2005/8/layout/target2"/>
    <dgm:cxn modelId="{F3086398-6784-466D-B3FC-FE64E907EF48}" type="presParOf" srcId="{3805E967-9E27-4910-BA7E-399602E1825C}" destId="{33DE0FDE-DF58-4E55-BF6C-D839DE4443BE}" srcOrd="1" destOrd="0" presId="urn:microsoft.com/office/officeart/2005/8/layout/target2"/>
    <dgm:cxn modelId="{A6E4F121-F6A7-429A-ACB0-2DB7DBF15CC6}" type="presParOf" srcId="{33DE0FDE-DF58-4E55-BF6C-D839DE4443BE}" destId="{65454FD6-A9F1-48E9-9A25-F613FB2DCC7E}" srcOrd="0" destOrd="0" presId="urn:microsoft.com/office/officeart/2005/8/layout/target2"/>
    <dgm:cxn modelId="{61EE91BB-793D-4726-9E05-A7EB596E96A4}" type="presParOf" srcId="{33DE0FDE-DF58-4E55-BF6C-D839DE4443BE}" destId="{7DF1934F-B555-436E-A513-8BA3954DE669}" srcOrd="1" destOrd="0" presId="urn:microsoft.com/office/officeart/2005/8/layout/target2"/>
    <dgm:cxn modelId="{B81AFFAB-B752-4EF5-A1F8-01D4F41F2B34}" type="presParOf" srcId="{33DE0FDE-DF58-4E55-BF6C-D839DE4443BE}" destId="{2782F857-2D72-4D35-B59E-944607240DDE}" srcOrd="2" destOrd="0" presId="urn:microsoft.com/office/officeart/2005/8/layout/target2"/>
    <dgm:cxn modelId="{0B872C7D-D982-4CEF-A907-E2C418BA9450}" type="presParOf" srcId="{33DE0FDE-DF58-4E55-BF6C-D839DE4443BE}" destId="{B70DA4FC-D74E-4AC4-B779-FD507910726A}" srcOrd="3" destOrd="0" presId="urn:microsoft.com/office/officeart/2005/8/layout/target2"/>
    <dgm:cxn modelId="{7C2A0496-11F5-4535-976A-FE04AF291FAA}" type="presParOf" srcId="{33DE0FDE-DF58-4E55-BF6C-D839DE4443BE}" destId="{8CAAE4AF-6B05-46A5-9E05-17A887CAB598}" srcOrd="4" destOrd="0" presId="urn:microsoft.com/office/officeart/2005/8/layout/target2"/>
    <dgm:cxn modelId="{48F6D836-4645-42B9-AEAC-5FFE1FE52C6A}" type="presParOf" srcId="{33DE0FDE-DF58-4E55-BF6C-D839DE4443BE}" destId="{05A9B84C-4BF7-41DE-89DB-E322694D563C}" srcOrd="5" destOrd="0" presId="urn:microsoft.com/office/officeart/2005/8/layout/target2"/>
    <dgm:cxn modelId="{E2F0344D-B3CA-4186-8679-581739650B0E}" type="presParOf" srcId="{33DE0FDE-DF58-4E55-BF6C-D839DE4443BE}" destId="{E1E5FD80-7DDF-435F-9C81-8C0228D63F27}" srcOrd="6"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A8245D-3D29-4CB4-9354-AAE74BB9DAC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zh-CN" altLang="en-US"/>
        </a:p>
      </dgm:t>
    </dgm:pt>
    <dgm:pt modelId="{811CF316-3935-42C6-92E2-29FBB1C7A5A4}">
      <dgm:prSet/>
      <dgm:spPr/>
      <dgm:t>
        <a:bodyPr/>
        <a:lstStyle/>
        <a:p>
          <a:pPr rtl="0"/>
          <a:r>
            <a:rPr lang="zh-CN" dirty="0" smtClean="0"/>
            <a:t>去年亚马逊电子书的销售额已经超过纸本书</a:t>
          </a:r>
          <a:endParaRPr lang="zh-CN" dirty="0"/>
        </a:p>
      </dgm:t>
    </dgm:pt>
    <dgm:pt modelId="{039F6053-6455-401F-8935-17CC46C1AEE4}" type="parTrans" cxnId="{56C2D405-9712-4CF9-9A86-65A607E7398C}">
      <dgm:prSet/>
      <dgm:spPr/>
      <dgm:t>
        <a:bodyPr/>
        <a:lstStyle/>
        <a:p>
          <a:endParaRPr lang="zh-CN" altLang="en-US"/>
        </a:p>
      </dgm:t>
    </dgm:pt>
    <dgm:pt modelId="{E84053B1-8E90-4589-9E12-ED793E2F4941}" type="sibTrans" cxnId="{56C2D405-9712-4CF9-9A86-65A607E7398C}">
      <dgm:prSet/>
      <dgm:spPr/>
      <dgm:t>
        <a:bodyPr/>
        <a:lstStyle/>
        <a:p>
          <a:endParaRPr lang="zh-CN" altLang="en-US"/>
        </a:p>
      </dgm:t>
    </dgm:pt>
    <dgm:pt modelId="{6A873531-3E0B-4E61-8861-49A0507D6ED5}">
      <dgm:prSet/>
      <dgm:spPr/>
      <dgm:t>
        <a:bodyPr/>
        <a:lstStyle/>
        <a:p>
          <a:pPr rtl="0"/>
          <a:r>
            <a:rPr lang="zh-CN" smtClean="0"/>
            <a:t>谷歌、苹果的在线内容竞争白热化</a:t>
          </a:r>
          <a:endParaRPr lang="zh-CN"/>
        </a:p>
      </dgm:t>
    </dgm:pt>
    <dgm:pt modelId="{B68FD32D-916C-4122-AEB1-40B871354D1F}" type="parTrans" cxnId="{E22387A8-ADA9-4652-9E8A-14036F8618C8}">
      <dgm:prSet/>
      <dgm:spPr/>
      <dgm:t>
        <a:bodyPr/>
        <a:lstStyle/>
        <a:p>
          <a:endParaRPr lang="zh-CN" altLang="en-US"/>
        </a:p>
      </dgm:t>
    </dgm:pt>
    <dgm:pt modelId="{A537E45B-2ADA-4AD7-AFBD-48A822CAC9C6}" type="sibTrans" cxnId="{E22387A8-ADA9-4652-9E8A-14036F8618C8}">
      <dgm:prSet/>
      <dgm:spPr/>
      <dgm:t>
        <a:bodyPr/>
        <a:lstStyle/>
        <a:p>
          <a:endParaRPr lang="zh-CN" altLang="en-US"/>
        </a:p>
      </dgm:t>
    </dgm:pt>
    <dgm:pt modelId="{5572CE08-68B5-4724-9432-8A4E0FF49F43}">
      <dgm:prSet/>
      <dgm:spPr/>
      <dgm:t>
        <a:bodyPr/>
        <a:lstStyle/>
        <a:p>
          <a:pPr rtl="0"/>
          <a:r>
            <a:rPr lang="zh-CN" smtClean="0"/>
            <a:t>国内各大网站也大量推出在线产品</a:t>
          </a:r>
          <a:endParaRPr lang="zh-CN"/>
        </a:p>
      </dgm:t>
    </dgm:pt>
    <dgm:pt modelId="{805C04D5-13FC-459B-BAF3-9162134855F3}" type="parTrans" cxnId="{C7F20A20-6B37-4E49-8F24-5A17F1EB2ACA}">
      <dgm:prSet/>
      <dgm:spPr/>
      <dgm:t>
        <a:bodyPr/>
        <a:lstStyle/>
        <a:p>
          <a:endParaRPr lang="zh-CN" altLang="en-US"/>
        </a:p>
      </dgm:t>
    </dgm:pt>
    <dgm:pt modelId="{6861CA58-A6C9-4CDE-86A0-6A362F701211}" type="sibTrans" cxnId="{C7F20A20-6B37-4E49-8F24-5A17F1EB2ACA}">
      <dgm:prSet/>
      <dgm:spPr/>
      <dgm:t>
        <a:bodyPr/>
        <a:lstStyle/>
        <a:p>
          <a:endParaRPr lang="zh-CN" altLang="en-US"/>
        </a:p>
      </dgm:t>
    </dgm:pt>
    <dgm:pt modelId="{E7BE1972-BB1E-4A7A-8FB8-C32F1CBE19A8}">
      <dgm:prSet/>
      <dgm:spPr/>
      <dgm:t>
        <a:bodyPr/>
        <a:lstStyle/>
        <a:p>
          <a:pPr rtl="0"/>
          <a:r>
            <a:rPr lang="zh-CN" smtClean="0"/>
            <a:t>书刊的按册购买逐渐让位于按篇章、甚至按页购买</a:t>
          </a:r>
          <a:endParaRPr lang="zh-CN"/>
        </a:p>
      </dgm:t>
    </dgm:pt>
    <dgm:pt modelId="{101767E2-9EF8-4704-8A2A-4DCD25CCB432}" type="parTrans" cxnId="{E2FA374A-A419-479C-8EA0-98F2A59E743F}">
      <dgm:prSet/>
      <dgm:spPr/>
      <dgm:t>
        <a:bodyPr/>
        <a:lstStyle/>
        <a:p>
          <a:endParaRPr lang="zh-CN" altLang="en-US"/>
        </a:p>
      </dgm:t>
    </dgm:pt>
    <dgm:pt modelId="{DA78F18C-4E5C-47E5-8817-B14FD82947F8}" type="sibTrans" cxnId="{E2FA374A-A419-479C-8EA0-98F2A59E743F}">
      <dgm:prSet/>
      <dgm:spPr/>
      <dgm:t>
        <a:bodyPr/>
        <a:lstStyle/>
        <a:p>
          <a:endParaRPr lang="zh-CN" altLang="en-US"/>
        </a:p>
      </dgm:t>
    </dgm:pt>
    <dgm:pt modelId="{8ADA4466-17E8-4471-A08D-41422EDE72D8}">
      <dgm:prSet/>
      <dgm:spPr/>
      <dgm:t>
        <a:bodyPr/>
        <a:lstStyle/>
        <a:p>
          <a:pPr rtl="0"/>
          <a:r>
            <a:rPr lang="zh-CN" dirty="0" smtClean="0"/>
            <a:t>全球的实体书店都在挣扎已是不争的事实</a:t>
          </a:r>
          <a:endParaRPr lang="zh-CN" dirty="0"/>
        </a:p>
      </dgm:t>
    </dgm:pt>
    <dgm:pt modelId="{4F1500BD-3C15-4D23-B225-21F518C75F7C}" type="parTrans" cxnId="{4C15640B-C3A5-4EE9-B80F-02BA28D2172D}">
      <dgm:prSet/>
      <dgm:spPr/>
      <dgm:t>
        <a:bodyPr/>
        <a:lstStyle/>
        <a:p>
          <a:endParaRPr lang="zh-CN" altLang="en-US"/>
        </a:p>
      </dgm:t>
    </dgm:pt>
    <dgm:pt modelId="{32A3F0D6-8E59-465C-AC1A-AD0049557421}" type="sibTrans" cxnId="{4C15640B-C3A5-4EE9-B80F-02BA28D2172D}">
      <dgm:prSet/>
      <dgm:spPr/>
      <dgm:t>
        <a:bodyPr/>
        <a:lstStyle/>
        <a:p>
          <a:endParaRPr lang="zh-CN" altLang="en-US"/>
        </a:p>
      </dgm:t>
    </dgm:pt>
    <dgm:pt modelId="{B795DD2F-1121-440E-822F-03F6BECE4CBB}" type="pres">
      <dgm:prSet presAssocID="{96A8245D-3D29-4CB4-9354-AAE74BB9DACE}" presName="linear" presStyleCnt="0">
        <dgm:presLayoutVars>
          <dgm:animLvl val="lvl"/>
          <dgm:resizeHandles val="exact"/>
        </dgm:presLayoutVars>
      </dgm:prSet>
      <dgm:spPr/>
      <dgm:t>
        <a:bodyPr/>
        <a:lstStyle/>
        <a:p>
          <a:endParaRPr lang="zh-CN" altLang="en-US"/>
        </a:p>
      </dgm:t>
    </dgm:pt>
    <dgm:pt modelId="{85A0F85F-9EAB-4DF7-AF19-DD47FA8B5817}" type="pres">
      <dgm:prSet presAssocID="{811CF316-3935-42C6-92E2-29FBB1C7A5A4}" presName="parentText" presStyleLbl="node1" presStyleIdx="0" presStyleCnt="5">
        <dgm:presLayoutVars>
          <dgm:chMax val="0"/>
          <dgm:bulletEnabled val="1"/>
        </dgm:presLayoutVars>
      </dgm:prSet>
      <dgm:spPr/>
      <dgm:t>
        <a:bodyPr/>
        <a:lstStyle/>
        <a:p>
          <a:endParaRPr lang="zh-CN" altLang="en-US"/>
        </a:p>
      </dgm:t>
    </dgm:pt>
    <dgm:pt modelId="{2286055F-8B9D-45AD-BD4D-144D87258222}" type="pres">
      <dgm:prSet presAssocID="{E84053B1-8E90-4589-9E12-ED793E2F4941}" presName="spacer" presStyleCnt="0"/>
      <dgm:spPr/>
      <dgm:t>
        <a:bodyPr/>
        <a:lstStyle/>
        <a:p>
          <a:endParaRPr lang="zh-CN" altLang="en-US"/>
        </a:p>
      </dgm:t>
    </dgm:pt>
    <dgm:pt modelId="{D6BBC189-1779-4448-A12F-59C4AD55AC2C}" type="pres">
      <dgm:prSet presAssocID="{6A873531-3E0B-4E61-8861-49A0507D6ED5}" presName="parentText" presStyleLbl="node1" presStyleIdx="1" presStyleCnt="5">
        <dgm:presLayoutVars>
          <dgm:chMax val="0"/>
          <dgm:bulletEnabled val="1"/>
        </dgm:presLayoutVars>
      </dgm:prSet>
      <dgm:spPr/>
      <dgm:t>
        <a:bodyPr/>
        <a:lstStyle/>
        <a:p>
          <a:endParaRPr lang="zh-CN" altLang="en-US"/>
        </a:p>
      </dgm:t>
    </dgm:pt>
    <dgm:pt modelId="{496FFE4C-E8F5-46D0-8B46-CBDBAFC78219}" type="pres">
      <dgm:prSet presAssocID="{A537E45B-2ADA-4AD7-AFBD-48A822CAC9C6}" presName="spacer" presStyleCnt="0"/>
      <dgm:spPr/>
      <dgm:t>
        <a:bodyPr/>
        <a:lstStyle/>
        <a:p>
          <a:endParaRPr lang="zh-CN" altLang="en-US"/>
        </a:p>
      </dgm:t>
    </dgm:pt>
    <dgm:pt modelId="{76CEE89D-F387-44F8-823C-CD1BDF0498D8}" type="pres">
      <dgm:prSet presAssocID="{5572CE08-68B5-4724-9432-8A4E0FF49F43}" presName="parentText" presStyleLbl="node1" presStyleIdx="2" presStyleCnt="5">
        <dgm:presLayoutVars>
          <dgm:chMax val="0"/>
          <dgm:bulletEnabled val="1"/>
        </dgm:presLayoutVars>
      </dgm:prSet>
      <dgm:spPr/>
      <dgm:t>
        <a:bodyPr/>
        <a:lstStyle/>
        <a:p>
          <a:endParaRPr lang="zh-CN" altLang="en-US"/>
        </a:p>
      </dgm:t>
    </dgm:pt>
    <dgm:pt modelId="{2158CD46-E20D-4405-A2EE-70C6CD062BA8}" type="pres">
      <dgm:prSet presAssocID="{6861CA58-A6C9-4CDE-86A0-6A362F701211}" presName="spacer" presStyleCnt="0"/>
      <dgm:spPr/>
      <dgm:t>
        <a:bodyPr/>
        <a:lstStyle/>
        <a:p>
          <a:endParaRPr lang="zh-CN" altLang="en-US"/>
        </a:p>
      </dgm:t>
    </dgm:pt>
    <dgm:pt modelId="{B624D016-3335-446E-9F07-2FAEB6913576}" type="pres">
      <dgm:prSet presAssocID="{E7BE1972-BB1E-4A7A-8FB8-C32F1CBE19A8}" presName="parentText" presStyleLbl="node1" presStyleIdx="3" presStyleCnt="5">
        <dgm:presLayoutVars>
          <dgm:chMax val="0"/>
          <dgm:bulletEnabled val="1"/>
        </dgm:presLayoutVars>
      </dgm:prSet>
      <dgm:spPr/>
      <dgm:t>
        <a:bodyPr/>
        <a:lstStyle/>
        <a:p>
          <a:endParaRPr lang="zh-CN" altLang="en-US"/>
        </a:p>
      </dgm:t>
    </dgm:pt>
    <dgm:pt modelId="{B4AD5450-CF4E-4590-9F09-22E47A141F6B}" type="pres">
      <dgm:prSet presAssocID="{DA78F18C-4E5C-47E5-8817-B14FD82947F8}" presName="spacer" presStyleCnt="0"/>
      <dgm:spPr/>
      <dgm:t>
        <a:bodyPr/>
        <a:lstStyle/>
        <a:p>
          <a:endParaRPr lang="zh-CN" altLang="en-US"/>
        </a:p>
      </dgm:t>
    </dgm:pt>
    <dgm:pt modelId="{C29BAE46-B980-4A81-BC95-8ED2844DFBF2}" type="pres">
      <dgm:prSet presAssocID="{8ADA4466-17E8-4471-A08D-41422EDE72D8}" presName="parentText" presStyleLbl="node1" presStyleIdx="4" presStyleCnt="5">
        <dgm:presLayoutVars>
          <dgm:chMax val="0"/>
          <dgm:bulletEnabled val="1"/>
        </dgm:presLayoutVars>
      </dgm:prSet>
      <dgm:spPr/>
      <dgm:t>
        <a:bodyPr/>
        <a:lstStyle/>
        <a:p>
          <a:endParaRPr lang="zh-CN" altLang="en-US"/>
        </a:p>
      </dgm:t>
    </dgm:pt>
  </dgm:ptLst>
  <dgm:cxnLst>
    <dgm:cxn modelId="{BD27C141-F780-4110-BCD0-BEA7EC18E1B4}" type="presOf" srcId="{8ADA4466-17E8-4471-A08D-41422EDE72D8}" destId="{C29BAE46-B980-4A81-BC95-8ED2844DFBF2}" srcOrd="0" destOrd="0" presId="urn:microsoft.com/office/officeart/2005/8/layout/vList2"/>
    <dgm:cxn modelId="{56C2D405-9712-4CF9-9A86-65A607E7398C}" srcId="{96A8245D-3D29-4CB4-9354-AAE74BB9DACE}" destId="{811CF316-3935-42C6-92E2-29FBB1C7A5A4}" srcOrd="0" destOrd="0" parTransId="{039F6053-6455-401F-8935-17CC46C1AEE4}" sibTransId="{E84053B1-8E90-4589-9E12-ED793E2F4941}"/>
    <dgm:cxn modelId="{E2FA374A-A419-479C-8EA0-98F2A59E743F}" srcId="{96A8245D-3D29-4CB4-9354-AAE74BB9DACE}" destId="{E7BE1972-BB1E-4A7A-8FB8-C32F1CBE19A8}" srcOrd="3" destOrd="0" parTransId="{101767E2-9EF8-4704-8A2A-4DCD25CCB432}" sibTransId="{DA78F18C-4E5C-47E5-8817-B14FD82947F8}"/>
    <dgm:cxn modelId="{4C15640B-C3A5-4EE9-B80F-02BA28D2172D}" srcId="{96A8245D-3D29-4CB4-9354-AAE74BB9DACE}" destId="{8ADA4466-17E8-4471-A08D-41422EDE72D8}" srcOrd="4" destOrd="0" parTransId="{4F1500BD-3C15-4D23-B225-21F518C75F7C}" sibTransId="{32A3F0D6-8E59-465C-AC1A-AD0049557421}"/>
    <dgm:cxn modelId="{3519C564-3E00-42C4-9FA2-66E8E438BF97}" type="presOf" srcId="{811CF316-3935-42C6-92E2-29FBB1C7A5A4}" destId="{85A0F85F-9EAB-4DF7-AF19-DD47FA8B5817}" srcOrd="0" destOrd="0" presId="urn:microsoft.com/office/officeart/2005/8/layout/vList2"/>
    <dgm:cxn modelId="{6B84DEF1-EB25-41DE-9130-84649F89A7F5}" type="presOf" srcId="{96A8245D-3D29-4CB4-9354-AAE74BB9DACE}" destId="{B795DD2F-1121-440E-822F-03F6BECE4CBB}" srcOrd="0" destOrd="0" presId="urn:microsoft.com/office/officeart/2005/8/layout/vList2"/>
    <dgm:cxn modelId="{5CE1DDB3-1277-4B4B-A68B-662D54BC983F}" type="presOf" srcId="{5572CE08-68B5-4724-9432-8A4E0FF49F43}" destId="{76CEE89D-F387-44F8-823C-CD1BDF0498D8}" srcOrd="0" destOrd="0" presId="urn:microsoft.com/office/officeart/2005/8/layout/vList2"/>
    <dgm:cxn modelId="{C7F20A20-6B37-4E49-8F24-5A17F1EB2ACA}" srcId="{96A8245D-3D29-4CB4-9354-AAE74BB9DACE}" destId="{5572CE08-68B5-4724-9432-8A4E0FF49F43}" srcOrd="2" destOrd="0" parTransId="{805C04D5-13FC-459B-BAF3-9162134855F3}" sibTransId="{6861CA58-A6C9-4CDE-86A0-6A362F701211}"/>
    <dgm:cxn modelId="{E22387A8-ADA9-4652-9E8A-14036F8618C8}" srcId="{96A8245D-3D29-4CB4-9354-AAE74BB9DACE}" destId="{6A873531-3E0B-4E61-8861-49A0507D6ED5}" srcOrd="1" destOrd="0" parTransId="{B68FD32D-916C-4122-AEB1-40B871354D1F}" sibTransId="{A537E45B-2ADA-4AD7-AFBD-48A822CAC9C6}"/>
    <dgm:cxn modelId="{A581C0ED-5A5F-496E-9C6A-EC98C8E6B205}" type="presOf" srcId="{E7BE1972-BB1E-4A7A-8FB8-C32F1CBE19A8}" destId="{B624D016-3335-446E-9F07-2FAEB6913576}" srcOrd="0" destOrd="0" presId="urn:microsoft.com/office/officeart/2005/8/layout/vList2"/>
    <dgm:cxn modelId="{4CA113D4-8839-4B70-A4B0-3C16819C942A}" type="presOf" srcId="{6A873531-3E0B-4E61-8861-49A0507D6ED5}" destId="{D6BBC189-1779-4448-A12F-59C4AD55AC2C}" srcOrd="0" destOrd="0" presId="urn:microsoft.com/office/officeart/2005/8/layout/vList2"/>
    <dgm:cxn modelId="{DDDFE50E-A7EF-471F-9EB3-C918420FE68F}" type="presParOf" srcId="{B795DD2F-1121-440E-822F-03F6BECE4CBB}" destId="{85A0F85F-9EAB-4DF7-AF19-DD47FA8B5817}" srcOrd="0" destOrd="0" presId="urn:microsoft.com/office/officeart/2005/8/layout/vList2"/>
    <dgm:cxn modelId="{693837A7-E793-47B5-B7B1-E9598D6B181A}" type="presParOf" srcId="{B795DD2F-1121-440E-822F-03F6BECE4CBB}" destId="{2286055F-8B9D-45AD-BD4D-144D87258222}" srcOrd="1" destOrd="0" presId="urn:microsoft.com/office/officeart/2005/8/layout/vList2"/>
    <dgm:cxn modelId="{619F3F07-D9C6-4AE2-862C-5BF3D2110B11}" type="presParOf" srcId="{B795DD2F-1121-440E-822F-03F6BECE4CBB}" destId="{D6BBC189-1779-4448-A12F-59C4AD55AC2C}" srcOrd="2" destOrd="0" presId="urn:microsoft.com/office/officeart/2005/8/layout/vList2"/>
    <dgm:cxn modelId="{CEF35250-5D28-4240-933C-A7573279E7F3}" type="presParOf" srcId="{B795DD2F-1121-440E-822F-03F6BECE4CBB}" destId="{496FFE4C-E8F5-46D0-8B46-CBDBAFC78219}" srcOrd="3" destOrd="0" presId="urn:microsoft.com/office/officeart/2005/8/layout/vList2"/>
    <dgm:cxn modelId="{7D64A5BC-7799-4AE5-B757-B59F218BE097}" type="presParOf" srcId="{B795DD2F-1121-440E-822F-03F6BECE4CBB}" destId="{76CEE89D-F387-44F8-823C-CD1BDF0498D8}" srcOrd="4" destOrd="0" presId="urn:microsoft.com/office/officeart/2005/8/layout/vList2"/>
    <dgm:cxn modelId="{779BB701-681B-4AE6-A434-61750B8296D7}" type="presParOf" srcId="{B795DD2F-1121-440E-822F-03F6BECE4CBB}" destId="{2158CD46-E20D-4405-A2EE-70C6CD062BA8}" srcOrd="5" destOrd="0" presId="urn:microsoft.com/office/officeart/2005/8/layout/vList2"/>
    <dgm:cxn modelId="{C7D5BC05-EBA2-447C-B106-4E5BF0E0A541}" type="presParOf" srcId="{B795DD2F-1121-440E-822F-03F6BECE4CBB}" destId="{B624D016-3335-446E-9F07-2FAEB6913576}" srcOrd="6" destOrd="0" presId="urn:microsoft.com/office/officeart/2005/8/layout/vList2"/>
    <dgm:cxn modelId="{A43B3EE4-A86E-45F9-93D5-B7787C240327}" type="presParOf" srcId="{B795DD2F-1121-440E-822F-03F6BECE4CBB}" destId="{B4AD5450-CF4E-4590-9F09-22E47A141F6B}" srcOrd="7" destOrd="0" presId="urn:microsoft.com/office/officeart/2005/8/layout/vList2"/>
    <dgm:cxn modelId="{42243291-8E90-48AE-888E-7719828BEC0A}" type="presParOf" srcId="{B795DD2F-1121-440E-822F-03F6BECE4CBB}" destId="{C29BAE46-B980-4A81-BC95-8ED2844DFBF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B6429B-6B5A-4441-8E5E-65DD23D9719F}" type="doc">
      <dgm:prSet loTypeId="urn:microsoft.com/office/officeart/2008/layout/HorizontalMultiLevelHierarchy" loCatId="hierarchy" qsTypeId="urn:microsoft.com/office/officeart/2005/8/quickstyle/simple1" qsCatId="simple" csTypeId="urn:microsoft.com/office/officeart/2005/8/colors/accent2_1" csCatId="accent2" phldr="1"/>
      <dgm:spPr/>
      <dgm:t>
        <a:bodyPr/>
        <a:lstStyle/>
        <a:p>
          <a:endParaRPr lang="zh-CN" altLang="en-US"/>
        </a:p>
      </dgm:t>
    </dgm:pt>
    <dgm:pt modelId="{9AB36CB8-486B-43FD-AD4C-73CF1B2042AB}">
      <dgm:prSet custT="1"/>
      <dgm:spPr/>
      <dgm:t>
        <a:bodyPr vert="vert"/>
        <a:lstStyle/>
        <a:p>
          <a:pPr algn="l" rtl="0"/>
          <a:r>
            <a:rPr lang="zh-CN" altLang="en-US" sz="2800" dirty="0" smtClean="0"/>
            <a:t>数字技术促使学术交流体系发生变化</a:t>
          </a:r>
          <a:endParaRPr lang="zh-CN" altLang="en-US" sz="2800" dirty="0"/>
        </a:p>
      </dgm:t>
    </dgm:pt>
    <dgm:pt modelId="{725B17AD-8F2E-4F1B-9271-EFB321F69C70}" type="parTrans" cxnId="{D5E763FD-A83A-46A7-9D10-420AC9C0FE70}">
      <dgm:prSet/>
      <dgm:spPr/>
      <dgm:t>
        <a:bodyPr/>
        <a:lstStyle/>
        <a:p>
          <a:endParaRPr lang="zh-CN" altLang="en-US"/>
        </a:p>
      </dgm:t>
    </dgm:pt>
    <dgm:pt modelId="{8B8645F1-FE4B-4051-A003-0FABB9331D03}" type="sibTrans" cxnId="{D5E763FD-A83A-46A7-9D10-420AC9C0FE70}">
      <dgm:prSet/>
      <dgm:spPr/>
      <dgm:t>
        <a:bodyPr/>
        <a:lstStyle/>
        <a:p>
          <a:endParaRPr lang="zh-CN" altLang="en-US"/>
        </a:p>
      </dgm:t>
    </dgm:pt>
    <dgm:pt modelId="{93D3ABB2-1E0E-4EEF-9417-C19650010ECB}">
      <dgm:prSet/>
      <dgm:spPr/>
      <dgm:t>
        <a:bodyPr/>
        <a:lstStyle/>
        <a:p>
          <a:pPr algn="l" rtl="0"/>
          <a:r>
            <a:rPr lang="zh-CN" dirty="0" smtClean="0"/>
            <a:t>越来越多的学者利用</a:t>
          </a:r>
          <a:r>
            <a:rPr lang="en-US" dirty="0" smtClean="0"/>
            <a:t>Web1.0</a:t>
          </a:r>
          <a:r>
            <a:rPr lang="zh-CN" dirty="0" smtClean="0"/>
            <a:t>，</a:t>
          </a:r>
          <a:r>
            <a:rPr lang="en-US" dirty="0" smtClean="0"/>
            <a:t>2.0</a:t>
          </a:r>
          <a:r>
            <a:rPr lang="zh-CN" dirty="0" smtClean="0"/>
            <a:t>的技术自行发表自己的学术成果</a:t>
          </a:r>
          <a:endParaRPr lang="zh-CN" dirty="0"/>
        </a:p>
      </dgm:t>
    </dgm:pt>
    <dgm:pt modelId="{EAEA186B-0C71-4579-A562-FDE20FBB2FFA}" type="parTrans" cxnId="{196CEF36-1180-49EE-BC5A-5495704AD2C6}">
      <dgm:prSet/>
      <dgm:spPr/>
      <dgm:t>
        <a:bodyPr/>
        <a:lstStyle/>
        <a:p>
          <a:endParaRPr lang="zh-CN" altLang="en-US"/>
        </a:p>
      </dgm:t>
    </dgm:pt>
    <dgm:pt modelId="{80AD37A9-8406-4993-B5BF-E771908FEB58}" type="sibTrans" cxnId="{196CEF36-1180-49EE-BC5A-5495704AD2C6}">
      <dgm:prSet/>
      <dgm:spPr/>
      <dgm:t>
        <a:bodyPr/>
        <a:lstStyle/>
        <a:p>
          <a:endParaRPr lang="zh-CN" altLang="en-US"/>
        </a:p>
      </dgm:t>
    </dgm:pt>
    <dgm:pt modelId="{D70CE5D7-F4A7-47E2-A14E-29C70B211764}">
      <dgm:prSet/>
      <dgm:spPr/>
      <dgm:t>
        <a:bodyPr/>
        <a:lstStyle/>
        <a:p>
          <a:pPr algn="l" rtl="0"/>
          <a:r>
            <a:rPr lang="zh-CN" smtClean="0"/>
            <a:t>国外开放获取期刊已超过</a:t>
          </a:r>
          <a:r>
            <a:rPr lang="en-US" smtClean="0"/>
            <a:t>12000</a:t>
          </a:r>
          <a:r>
            <a:rPr lang="zh-CN" smtClean="0"/>
            <a:t>种，中国的开放获取运动亦已起步</a:t>
          </a:r>
          <a:endParaRPr lang="zh-CN" dirty="0"/>
        </a:p>
      </dgm:t>
    </dgm:pt>
    <dgm:pt modelId="{4DB47196-991B-40CE-B4E8-7569406B018A}" type="parTrans" cxnId="{BC98E2E7-0BA1-4597-B83A-DA346D2D7916}">
      <dgm:prSet/>
      <dgm:spPr/>
      <dgm:t>
        <a:bodyPr/>
        <a:lstStyle/>
        <a:p>
          <a:endParaRPr lang="zh-CN" altLang="en-US"/>
        </a:p>
      </dgm:t>
    </dgm:pt>
    <dgm:pt modelId="{A9433B8B-F55C-4C62-A860-54B56629C6BA}" type="sibTrans" cxnId="{BC98E2E7-0BA1-4597-B83A-DA346D2D7916}">
      <dgm:prSet/>
      <dgm:spPr/>
      <dgm:t>
        <a:bodyPr/>
        <a:lstStyle/>
        <a:p>
          <a:endParaRPr lang="zh-CN" altLang="en-US"/>
        </a:p>
      </dgm:t>
    </dgm:pt>
    <dgm:pt modelId="{6F4CC8B3-B96B-4C4A-AB7C-610C142C3D2E}">
      <dgm:prSet/>
      <dgm:spPr/>
      <dgm:t>
        <a:bodyPr/>
        <a:lstStyle/>
        <a:p>
          <a:pPr algn="l" rtl="0"/>
          <a:r>
            <a:rPr lang="zh-CN" smtClean="0"/>
            <a:t>机构库在未来几年将会取得实质性进展</a:t>
          </a:r>
          <a:endParaRPr lang="zh-CN" dirty="0"/>
        </a:p>
      </dgm:t>
    </dgm:pt>
    <dgm:pt modelId="{D5152F38-B36E-470B-8F35-290D6170AF4A}" type="parTrans" cxnId="{D510CD60-8CA2-4BB4-903C-7EA853553B08}">
      <dgm:prSet/>
      <dgm:spPr/>
      <dgm:t>
        <a:bodyPr/>
        <a:lstStyle/>
        <a:p>
          <a:endParaRPr lang="zh-CN" altLang="en-US"/>
        </a:p>
      </dgm:t>
    </dgm:pt>
    <dgm:pt modelId="{D0EE56A4-FF23-4049-96E5-748D0E2C3978}" type="sibTrans" cxnId="{D510CD60-8CA2-4BB4-903C-7EA853553B08}">
      <dgm:prSet/>
      <dgm:spPr/>
      <dgm:t>
        <a:bodyPr/>
        <a:lstStyle/>
        <a:p>
          <a:endParaRPr lang="zh-CN" altLang="en-US"/>
        </a:p>
      </dgm:t>
    </dgm:pt>
    <dgm:pt modelId="{0C42AB2A-D20B-4648-8FAA-6EE7EA295B3A}">
      <dgm:prSet/>
      <dgm:spPr/>
      <dgm:t>
        <a:bodyPr/>
        <a:lstStyle/>
        <a:p>
          <a:pPr algn="l" rtl="0"/>
          <a:r>
            <a:rPr lang="zh-CN" smtClean="0"/>
            <a:t>各种社会媒介发挥作用</a:t>
          </a:r>
          <a:endParaRPr lang="zh-CN" dirty="0"/>
        </a:p>
      </dgm:t>
    </dgm:pt>
    <dgm:pt modelId="{82520AB2-623E-4F8B-8E31-ECEF0490B755}" type="parTrans" cxnId="{20DED8FA-9DA0-4131-8121-84E1374F89B2}">
      <dgm:prSet/>
      <dgm:spPr/>
      <dgm:t>
        <a:bodyPr/>
        <a:lstStyle/>
        <a:p>
          <a:endParaRPr lang="zh-CN" altLang="en-US"/>
        </a:p>
      </dgm:t>
    </dgm:pt>
    <dgm:pt modelId="{CAA0CAC4-7A41-4AF9-9347-2723E357090E}" type="sibTrans" cxnId="{20DED8FA-9DA0-4131-8121-84E1374F89B2}">
      <dgm:prSet/>
      <dgm:spPr/>
      <dgm:t>
        <a:bodyPr/>
        <a:lstStyle/>
        <a:p>
          <a:endParaRPr lang="zh-CN" altLang="en-US"/>
        </a:p>
      </dgm:t>
    </dgm:pt>
    <dgm:pt modelId="{1CF5737E-61F7-4292-9910-EC77F6D84205}">
      <dgm:prSet/>
      <dgm:spPr/>
      <dgm:t>
        <a:bodyPr/>
        <a:lstStyle/>
        <a:p>
          <a:pPr algn="l" rtl="0"/>
          <a:r>
            <a:rPr lang="zh-CN" smtClean="0"/>
            <a:t>新的交流形式还将涌现</a:t>
          </a:r>
          <a:endParaRPr lang="zh-CN" dirty="0"/>
        </a:p>
      </dgm:t>
    </dgm:pt>
    <dgm:pt modelId="{6FE453DF-E786-4CC6-966E-7C436C960C18}" type="parTrans" cxnId="{195734A2-4F36-42C4-BC4E-270472A7C2E9}">
      <dgm:prSet/>
      <dgm:spPr/>
      <dgm:t>
        <a:bodyPr/>
        <a:lstStyle/>
        <a:p>
          <a:endParaRPr lang="zh-CN" altLang="en-US"/>
        </a:p>
      </dgm:t>
    </dgm:pt>
    <dgm:pt modelId="{B9C2884E-30D2-401A-92BF-742C2376D7FD}" type="sibTrans" cxnId="{195734A2-4F36-42C4-BC4E-270472A7C2E9}">
      <dgm:prSet/>
      <dgm:spPr/>
      <dgm:t>
        <a:bodyPr/>
        <a:lstStyle/>
        <a:p>
          <a:endParaRPr lang="zh-CN" altLang="en-US"/>
        </a:p>
      </dgm:t>
    </dgm:pt>
    <dgm:pt modelId="{FF70E3D8-932D-4BC0-A0E1-A136D0F0E47C}" type="pres">
      <dgm:prSet presAssocID="{42B6429B-6B5A-4441-8E5E-65DD23D9719F}" presName="Name0" presStyleCnt="0">
        <dgm:presLayoutVars>
          <dgm:chPref val="1"/>
          <dgm:dir/>
          <dgm:animOne val="branch"/>
          <dgm:animLvl val="lvl"/>
          <dgm:resizeHandles val="exact"/>
        </dgm:presLayoutVars>
      </dgm:prSet>
      <dgm:spPr/>
      <dgm:t>
        <a:bodyPr/>
        <a:lstStyle/>
        <a:p>
          <a:endParaRPr lang="zh-CN" altLang="en-US"/>
        </a:p>
      </dgm:t>
    </dgm:pt>
    <dgm:pt modelId="{66F94FCC-8712-40D3-A797-DFD6A7FEF5AF}" type="pres">
      <dgm:prSet presAssocID="{9AB36CB8-486B-43FD-AD4C-73CF1B2042AB}" presName="root1" presStyleCnt="0"/>
      <dgm:spPr/>
      <dgm:t>
        <a:bodyPr/>
        <a:lstStyle/>
        <a:p>
          <a:endParaRPr lang="zh-CN" altLang="en-US"/>
        </a:p>
      </dgm:t>
    </dgm:pt>
    <dgm:pt modelId="{941864E2-B831-4B4F-891B-7D58F7305AB8}" type="pres">
      <dgm:prSet presAssocID="{9AB36CB8-486B-43FD-AD4C-73CF1B2042AB}" presName="LevelOneTextNode" presStyleLbl="node0" presStyleIdx="0" presStyleCnt="1" custScaleX="163166" custScaleY="120683">
        <dgm:presLayoutVars>
          <dgm:chPref val="3"/>
        </dgm:presLayoutVars>
      </dgm:prSet>
      <dgm:spPr/>
      <dgm:t>
        <a:bodyPr/>
        <a:lstStyle/>
        <a:p>
          <a:endParaRPr lang="zh-CN" altLang="en-US"/>
        </a:p>
      </dgm:t>
    </dgm:pt>
    <dgm:pt modelId="{D3BEF758-AB18-4B56-BB56-BFDB2F65A9B9}" type="pres">
      <dgm:prSet presAssocID="{9AB36CB8-486B-43FD-AD4C-73CF1B2042AB}" presName="level2hierChild" presStyleCnt="0"/>
      <dgm:spPr/>
      <dgm:t>
        <a:bodyPr/>
        <a:lstStyle/>
        <a:p>
          <a:endParaRPr lang="zh-CN" altLang="en-US"/>
        </a:p>
      </dgm:t>
    </dgm:pt>
    <dgm:pt modelId="{DC2275F3-CF0F-4406-AF7A-D03DA15CF89A}" type="pres">
      <dgm:prSet presAssocID="{EAEA186B-0C71-4579-A562-FDE20FBB2FFA}" presName="conn2-1" presStyleLbl="parChTrans1D2" presStyleIdx="0" presStyleCnt="5"/>
      <dgm:spPr/>
      <dgm:t>
        <a:bodyPr/>
        <a:lstStyle/>
        <a:p>
          <a:endParaRPr lang="zh-CN" altLang="en-US"/>
        </a:p>
      </dgm:t>
    </dgm:pt>
    <dgm:pt modelId="{A4684FF0-6B29-4362-B3F6-F6F3D1B65254}" type="pres">
      <dgm:prSet presAssocID="{EAEA186B-0C71-4579-A562-FDE20FBB2FFA}" presName="connTx" presStyleLbl="parChTrans1D2" presStyleIdx="0" presStyleCnt="5"/>
      <dgm:spPr/>
      <dgm:t>
        <a:bodyPr/>
        <a:lstStyle/>
        <a:p>
          <a:endParaRPr lang="zh-CN" altLang="en-US"/>
        </a:p>
      </dgm:t>
    </dgm:pt>
    <dgm:pt modelId="{BC333468-13F6-46B0-AAB6-0E4284643162}" type="pres">
      <dgm:prSet presAssocID="{93D3ABB2-1E0E-4EEF-9417-C19650010ECB}" presName="root2" presStyleCnt="0"/>
      <dgm:spPr/>
      <dgm:t>
        <a:bodyPr/>
        <a:lstStyle/>
        <a:p>
          <a:endParaRPr lang="zh-CN" altLang="en-US"/>
        </a:p>
      </dgm:t>
    </dgm:pt>
    <dgm:pt modelId="{34A16AD6-ACB1-41E3-89C3-004CBB882A5F}" type="pres">
      <dgm:prSet presAssocID="{93D3ABB2-1E0E-4EEF-9417-C19650010ECB}" presName="LevelTwoTextNode" presStyleLbl="node2" presStyleIdx="0" presStyleCnt="5" custScaleX="239736">
        <dgm:presLayoutVars>
          <dgm:chPref val="3"/>
        </dgm:presLayoutVars>
      </dgm:prSet>
      <dgm:spPr/>
      <dgm:t>
        <a:bodyPr/>
        <a:lstStyle/>
        <a:p>
          <a:endParaRPr lang="zh-CN" altLang="en-US"/>
        </a:p>
      </dgm:t>
    </dgm:pt>
    <dgm:pt modelId="{300E51ED-17F5-4A30-920E-D447846D8A60}" type="pres">
      <dgm:prSet presAssocID="{93D3ABB2-1E0E-4EEF-9417-C19650010ECB}" presName="level3hierChild" presStyleCnt="0"/>
      <dgm:spPr/>
      <dgm:t>
        <a:bodyPr/>
        <a:lstStyle/>
        <a:p>
          <a:endParaRPr lang="zh-CN" altLang="en-US"/>
        </a:p>
      </dgm:t>
    </dgm:pt>
    <dgm:pt modelId="{F243A40E-9D33-4125-8FA6-F5CF7B4F1FDD}" type="pres">
      <dgm:prSet presAssocID="{4DB47196-991B-40CE-B4E8-7569406B018A}" presName="conn2-1" presStyleLbl="parChTrans1D2" presStyleIdx="1" presStyleCnt="5"/>
      <dgm:spPr/>
      <dgm:t>
        <a:bodyPr/>
        <a:lstStyle/>
        <a:p>
          <a:endParaRPr lang="zh-CN" altLang="en-US"/>
        </a:p>
      </dgm:t>
    </dgm:pt>
    <dgm:pt modelId="{42F5BD98-A9EC-4964-9373-2521C4C48FE2}" type="pres">
      <dgm:prSet presAssocID="{4DB47196-991B-40CE-B4E8-7569406B018A}" presName="connTx" presStyleLbl="parChTrans1D2" presStyleIdx="1" presStyleCnt="5"/>
      <dgm:spPr/>
      <dgm:t>
        <a:bodyPr/>
        <a:lstStyle/>
        <a:p>
          <a:endParaRPr lang="zh-CN" altLang="en-US"/>
        </a:p>
      </dgm:t>
    </dgm:pt>
    <dgm:pt modelId="{C43A01BF-F832-4B61-9AE2-CC41DECB581F}" type="pres">
      <dgm:prSet presAssocID="{D70CE5D7-F4A7-47E2-A14E-29C70B211764}" presName="root2" presStyleCnt="0"/>
      <dgm:spPr/>
      <dgm:t>
        <a:bodyPr/>
        <a:lstStyle/>
        <a:p>
          <a:endParaRPr lang="zh-CN" altLang="en-US"/>
        </a:p>
      </dgm:t>
    </dgm:pt>
    <dgm:pt modelId="{11680D91-6006-4CAA-BE84-0C1DDB3FA77B}" type="pres">
      <dgm:prSet presAssocID="{D70CE5D7-F4A7-47E2-A14E-29C70B211764}" presName="LevelTwoTextNode" presStyleLbl="node2" presStyleIdx="1" presStyleCnt="5" custScaleX="237939">
        <dgm:presLayoutVars>
          <dgm:chPref val="3"/>
        </dgm:presLayoutVars>
      </dgm:prSet>
      <dgm:spPr/>
      <dgm:t>
        <a:bodyPr/>
        <a:lstStyle/>
        <a:p>
          <a:endParaRPr lang="zh-CN" altLang="en-US"/>
        </a:p>
      </dgm:t>
    </dgm:pt>
    <dgm:pt modelId="{C945073C-FDFC-408A-90E1-2FF37E45E96F}" type="pres">
      <dgm:prSet presAssocID="{D70CE5D7-F4A7-47E2-A14E-29C70B211764}" presName="level3hierChild" presStyleCnt="0"/>
      <dgm:spPr/>
      <dgm:t>
        <a:bodyPr/>
        <a:lstStyle/>
        <a:p>
          <a:endParaRPr lang="zh-CN" altLang="en-US"/>
        </a:p>
      </dgm:t>
    </dgm:pt>
    <dgm:pt modelId="{39559396-7724-4354-A256-48B892F6C5C8}" type="pres">
      <dgm:prSet presAssocID="{D5152F38-B36E-470B-8F35-290D6170AF4A}" presName="conn2-1" presStyleLbl="parChTrans1D2" presStyleIdx="2" presStyleCnt="5"/>
      <dgm:spPr/>
      <dgm:t>
        <a:bodyPr/>
        <a:lstStyle/>
        <a:p>
          <a:endParaRPr lang="zh-CN" altLang="en-US"/>
        </a:p>
      </dgm:t>
    </dgm:pt>
    <dgm:pt modelId="{455A8156-B785-4F85-BC96-CB5E1691D2D7}" type="pres">
      <dgm:prSet presAssocID="{D5152F38-B36E-470B-8F35-290D6170AF4A}" presName="connTx" presStyleLbl="parChTrans1D2" presStyleIdx="2" presStyleCnt="5"/>
      <dgm:spPr/>
      <dgm:t>
        <a:bodyPr/>
        <a:lstStyle/>
        <a:p>
          <a:endParaRPr lang="zh-CN" altLang="en-US"/>
        </a:p>
      </dgm:t>
    </dgm:pt>
    <dgm:pt modelId="{030FFBBD-BCC1-4459-84B9-A0E79003228E}" type="pres">
      <dgm:prSet presAssocID="{6F4CC8B3-B96B-4C4A-AB7C-610C142C3D2E}" presName="root2" presStyleCnt="0"/>
      <dgm:spPr/>
      <dgm:t>
        <a:bodyPr/>
        <a:lstStyle/>
        <a:p>
          <a:endParaRPr lang="zh-CN" altLang="en-US"/>
        </a:p>
      </dgm:t>
    </dgm:pt>
    <dgm:pt modelId="{582EF239-7D58-4937-908E-52158A431B6F}" type="pres">
      <dgm:prSet presAssocID="{6F4CC8B3-B96B-4C4A-AB7C-610C142C3D2E}" presName="LevelTwoTextNode" presStyleLbl="node2" presStyleIdx="2" presStyleCnt="5" custScaleX="234251" custLinFactNeighborX="2135" custLinFactNeighborY="-1815">
        <dgm:presLayoutVars>
          <dgm:chPref val="3"/>
        </dgm:presLayoutVars>
      </dgm:prSet>
      <dgm:spPr/>
      <dgm:t>
        <a:bodyPr/>
        <a:lstStyle/>
        <a:p>
          <a:endParaRPr lang="zh-CN" altLang="en-US"/>
        </a:p>
      </dgm:t>
    </dgm:pt>
    <dgm:pt modelId="{267AA254-C4A7-40B7-81E1-B4882E6AB4F3}" type="pres">
      <dgm:prSet presAssocID="{6F4CC8B3-B96B-4C4A-AB7C-610C142C3D2E}" presName="level3hierChild" presStyleCnt="0"/>
      <dgm:spPr/>
      <dgm:t>
        <a:bodyPr/>
        <a:lstStyle/>
        <a:p>
          <a:endParaRPr lang="zh-CN" altLang="en-US"/>
        </a:p>
      </dgm:t>
    </dgm:pt>
    <dgm:pt modelId="{1453CCFD-224E-4E10-8CA3-55A7CD58F7CA}" type="pres">
      <dgm:prSet presAssocID="{82520AB2-623E-4F8B-8E31-ECEF0490B755}" presName="conn2-1" presStyleLbl="parChTrans1D2" presStyleIdx="3" presStyleCnt="5"/>
      <dgm:spPr/>
      <dgm:t>
        <a:bodyPr/>
        <a:lstStyle/>
        <a:p>
          <a:endParaRPr lang="zh-CN" altLang="en-US"/>
        </a:p>
      </dgm:t>
    </dgm:pt>
    <dgm:pt modelId="{385ABEB5-3F5E-46AD-A878-5B870EE6736A}" type="pres">
      <dgm:prSet presAssocID="{82520AB2-623E-4F8B-8E31-ECEF0490B755}" presName="connTx" presStyleLbl="parChTrans1D2" presStyleIdx="3" presStyleCnt="5"/>
      <dgm:spPr/>
      <dgm:t>
        <a:bodyPr/>
        <a:lstStyle/>
        <a:p>
          <a:endParaRPr lang="zh-CN" altLang="en-US"/>
        </a:p>
      </dgm:t>
    </dgm:pt>
    <dgm:pt modelId="{3C3C8FA8-D8A9-4403-815E-BBDF55F30E31}" type="pres">
      <dgm:prSet presAssocID="{0C42AB2A-D20B-4648-8FAA-6EE7EA295B3A}" presName="root2" presStyleCnt="0"/>
      <dgm:spPr/>
      <dgm:t>
        <a:bodyPr/>
        <a:lstStyle/>
        <a:p>
          <a:endParaRPr lang="zh-CN" altLang="en-US"/>
        </a:p>
      </dgm:t>
    </dgm:pt>
    <dgm:pt modelId="{1E7DA3D9-8AFE-4BE8-8EB8-52B526CD6042}" type="pres">
      <dgm:prSet presAssocID="{0C42AB2A-D20B-4648-8FAA-6EE7EA295B3A}" presName="LevelTwoTextNode" presStyleLbl="node2" presStyleIdx="3" presStyleCnt="5" custScaleX="237262" custLinFactNeighborX="-776" custLinFactNeighborY="-2683">
        <dgm:presLayoutVars>
          <dgm:chPref val="3"/>
        </dgm:presLayoutVars>
      </dgm:prSet>
      <dgm:spPr/>
      <dgm:t>
        <a:bodyPr/>
        <a:lstStyle/>
        <a:p>
          <a:endParaRPr lang="zh-CN" altLang="en-US"/>
        </a:p>
      </dgm:t>
    </dgm:pt>
    <dgm:pt modelId="{864980FE-151B-4A48-935B-9DCBA15F01D0}" type="pres">
      <dgm:prSet presAssocID="{0C42AB2A-D20B-4648-8FAA-6EE7EA295B3A}" presName="level3hierChild" presStyleCnt="0"/>
      <dgm:spPr/>
      <dgm:t>
        <a:bodyPr/>
        <a:lstStyle/>
        <a:p>
          <a:endParaRPr lang="zh-CN" altLang="en-US"/>
        </a:p>
      </dgm:t>
    </dgm:pt>
    <dgm:pt modelId="{0EBBDA61-D5DF-4CA0-9F46-399830F1D355}" type="pres">
      <dgm:prSet presAssocID="{6FE453DF-E786-4CC6-966E-7C436C960C18}" presName="conn2-1" presStyleLbl="parChTrans1D2" presStyleIdx="4" presStyleCnt="5"/>
      <dgm:spPr/>
      <dgm:t>
        <a:bodyPr/>
        <a:lstStyle/>
        <a:p>
          <a:endParaRPr lang="zh-CN" altLang="en-US"/>
        </a:p>
      </dgm:t>
    </dgm:pt>
    <dgm:pt modelId="{43A36876-8257-49B2-8EFF-1B1C8F258D8E}" type="pres">
      <dgm:prSet presAssocID="{6FE453DF-E786-4CC6-966E-7C436C960C18}" presName="connTx" presStyleLbl="parChTrans1D2" presStyleIdx="4" presStyleCnt="5"/>
      <dgm:spPr/>
      <dgm:t>
        <a:bodyPr/>
        <a:lstStyle/>
        <a:p>
          <a:endParaRPr lang="zh-CN" altLang="en-US"/>
        </a:p>
      </dgm:t>
    </dgm:pt>
    <dgm:pt modelId="{BD2B0BCF-6F29-41C9-A263-D66D84E5512B}" type="pres">
      <dgm:prSet presAssocID="{1CF5737E-61F7-4292-9910-EC77F6D84205}" presName="root2" presStyleCnt="0"/>
      <dgm:spPr/>
      <dgm:t>
        <a:bodyPr/>
        <a:lstStyle/>
        <a:p>
          <a:endParaRPr lang="zh-CN" altLang="en-US"/>
        </a:p>
      </dgm:t>
    </dgm:pt>
    <dgm:pt modelId="{539141CC-E62A-456A-B6ED-2ACB2933DABE}" type="pres">
      <dgm:prSet presAssocID="{1CF5737E-61F7-4292-9910-EC77F6D84205}" presName="LevelTwoTextNode" presStyleLbl="node2" presStyleIdx="4" presStyleCnt="5" custScaleX="237939">
        <dgm:presLayoutVars>
          <dgm:chPref val="3"/>
        </dgm:presLayoutVars>
      </dgm:prSet>
      <dgm:spPr/>
      <dgm:t>
        <a:bodyPr/>
        <a:lstStyle/>
        <a:p>
          <a:endParaRPr lang="zh-CN" altLang="en-US"/>
        </a:p>
      </dgm:t>
    </dgm:pt>
    <dgm:pt modelId="{63588E2D-947B-4792-A4D9-559D6702D854}" type="pres">
      <dgm:prSet presAssocID="{1CF5737E-61F7-4292-9910-EC77F6D84205}" presName="level3hierChild" presStyleCnt="0"/>
      <dgm:spPr/>
      <dgm:t>
        <a:bodyPr/>
        <a:lstStyle/>
        <a:p>
          <a:endParaRPr lang="zh-CN" altLang="en-US"/>
        </a:p>
      </dgm:t>
    </dgm:pt>
  </dgm:ptLst>
  <dgm:cxnLst>
    <dgm:cxn modelId="{93B950C0-6C05-469B-9AB3-1671B3F35644}" type="presOf" srcId="{42B6429B-6B5A-4441-8E5E-65DD23D9719F}" destId="{FF70E3D8-932D-4BC0-A0E1-A136D0F0E47C}" srcOrd="0" destOrd="0" presId="urn:microsoft.com/office/officeart/2008/layout/HorizontalMultiLevelHierarchy"/>
    <dgm:cxn modelId="{BC98E2E7-0BA1-4597-B83A-DA346D2D7916}" srcId="{9AB36CB8-486B-43FD-AD4C-73CF1B2042AB}" destId="{D70CE5D7-F4A7-47E2-A14E-29C70B211764}" srcOrd="1" destOrd="0" parTransId="{4DB47196-991B-40CE-B4E8-7569406B018A}" sibTransId="{A9433B8B-F55C-4C62-A860-54B56629C6BA}"/>
    <dgm:cxn modelId="{D510CD60-8CA2-4BB4-903C-7EA853553B08}" srcId="{9AB36CB8-486B-43FD-AD4C-73CF1B2042AB}" destId="{6F4CC8B3-B96B-4C4A-AB7C-610C142C3D2E}" srcOrd="2" destOrd="0" parTransId="{D5152F38-B36E-470B-8F35-290D6170AF4A}" sibTransId="{D0EE56A4-FF23-4049-96E5-748D0E2C3978}"/>
    <dgm:cxn modelId="{123C6347-1A8B-49D8-B620-2BF4A6486E2A}" type="presOf" srcId="{6FE453DF-E786-4CC6-966E-7C436C960C18}" destId="{43A36876-8257-49B2-8EFF-1B1C8F258D8E}" srcOrd="1" destOrd="0" presId="urn:microsoft.com/office/officeart/2008/layout/HorizontalMultiLevelHierarchy"/>
    <dgm:cxn modelId="{95BE2AD6-F521-4005-A69D-1C4D8F89D864}" type="presOf" srcId="{4DB47196-991B-40CE-B4E8-7569406B018A}" destId="{42F5BD98-A9EC-4964-9373-2521C4C48FE2}" srcOrd="1" destOrd="0" presId="urn:microsoft.com/office/officeart/2008/layout/HorizontalMultiLevelHierarchy"/>
    <dgm:cxn modelId="{20358F9F-C7C4-4267-BBBB-0EC72A5D6EA3}" type="presOf" srcId="{1CF5737E-61F7-4292-9910-EC77F6D84205}" destId="{539141CC-E62A-456A-B6ED-2ACB2933DABE}" srcOrd="0" destOrd="0" presId="urn:microsoft.com/office/officeart/2008/layout/HorizontalMultiLevelHierarchy"/>
    <dgm:cxn modelId="{406FB02F-FDE2-4BF0-86D7-7598B2B550FF}" type="presOf" srcId="{6F4CC8B3-B96B-4C4A-AB7C-610C142C3D2E}" destId="{582EF239-7D58-4937-908E-52158A431B6F}" srcOrd="0" destOrd="0" presId="urn:microsoft.com/office/officeart/2008/layout/HorizontalMultiLevelHierarchy"/>
    <dgm:cxn modelId="{D5E763FD-A83A-46A7-9D10-420AC9C0FE70}" srcId="{42B6429B-6B5A-4441-8E5E-65DD23D9719F}" destId="{9AB36CB8-486B-43FD-AD4C-73CF1B2042AB}" srcOrd="0" destOrd="0" parTransId="{725B17AD-8F2E-4F1B-9271-EFB321F69C70}" sibTransId="{8B8645F1-FE4B-4051-A003-0FABB9331D03}"/>
    <dgm:cxn modelId="{3A57A0EF-56F1-4410-84BE-07739577B0F3}" type="presOf" srcId="{D5152F38-B36E-470B-8F35-290D6170AF4A}" destId="{39559396-7724-4354-A256-48B892F6C5C8}" srcOrd="0" destOrd="0" presId="urn:microsoft.com/office/officeart/2008/layout/HorizontalMultiLevelHierarchy"/>
    <dgm:cxn modelId="{D934E62D-FA2A-47B1-9BD8-2527BA836D0D}" type="presOf" srcId="{EAEA186B-0C71-4579-A562-FDE20FBB2FFA}" destId="{A4684FF0-6B29-4362-B3F6-F6F3D1B65254}" srcOrd="1" destOrd="0" presId="urn:microsoft.com/office/officeart/2008/layout/HorizontalMultiLevelHierarchy"/>
    <dgm:cxn modelId="{7C575354-894D-450A-B567-45882D35D855}" type="presOf" srcId="{82520AB2-623E-4F8B-8E31-ECEF0490B755}" destId="{385ABEB5-3F5E-46AD-A878-5B870EE6736A}" srcOrd="1" destOrd="0" presId="urn:microsoft.com/office/officeart/2008/layout/HorizontalMultiLevelHierarchy"/>
    <dgm:cxn modelId="{196CEF36-1180-49EE-BC5A-5495704AD2C6}" srcId="{9AB36CB8-486B-43FD-AD4C-73CF1B2042AB}" destId="{93D3ABB2-1E0E-4EEF-9417-C19650010ECB}" srcOrd="0" destOrd="0" parTransId="{EAEA186B-0C71-4579-A562-FDE20FBB2FFA}" sibTransId="{80AD37A9-8406-4993-B5BF-E771908FEB58}"/>
    <dgm:cxn modelId="{1D2C8948-F4BB-4E52-8034-051BD48F84CB}" type="presOf" srcId="{6FE453DF-E786-4CC6-966E-7C436C960C18}" destId="{0EBBDA61-D5DF-4CA0-9F46-399830F1D355}" srcOrd="0" destOrd="0" presId="urn:microsoft.com/office/officeart/2008/layout/HorizontalMultiLevelHierarchy"/>
    <dgm:cxn modelId="{7D9FA7B7-F63D-4F01-949C-7067A61475AA}" type="presOf" srcId="{4DB47196-991B-40CE-B4E8-7569406B018A}" destId="{F243A40E-9D33-4125-8FA6-F5CF7B4F1FDD}" srcOrd="0" destOrd="0" presId="urn:microsoft.com/office/officeart/2008/layout/HorizontalMultiLevelHierarchy"/>
    <dgm:cxn modelId="{EB1C72A8-C49B-4ED8-B032-31C9EA5BBA35}" type="presOf" srcId="{9AB36CB8-486B-43FD-AD4C-73CF1B2042AB}" destId="{941864E2-B831-4B4F-891B-7D58F7305AB8}" srcOrd="0" destOrd="0" presId="urn:microsoft.com/office/officeart/2008/layout/HorizontalMultiLevelHierarchy"/>
    <dgm:cxn modelId="{B5A177CB-0122-453A-9A0A-130E34C65AF0}" type="presOf" srcId="{93D3ABB2-1E0E-4EEF-9417-C19650010ECB}" destId="{34A16AD6-ACB1-41E3-89C3-004CBB882A5F}" srcOrd="0" destOrd="0" presId="urn:microsoft.com/office/officeart/2008/layout/HorizontalMultiLevelHierarchy"/>
    <dgm:cxn modelId="{2BAF2F33-8A51-490C-848B-4F88A52F71C1}" type="presOf" srcId="{EAEA186B-0C71-4579-A562-FDE20FBB2FFA}" destId="{DC2275F3-CF0F-4406-AF7A-D03DA15CF89A}" srcOrd="0" destOrd="0" presId="urn:microsoft.com/office/officeart/2008/layout/HorizontalMultiLevelHierarchy"/>
    <dgm:cxn modelId="{3C5D94E8-4984-4B41-A6D1-83594666990B}" type="presOf" srcId="{82520AB2-623E-4F8B-8E31-ECEF0490B755}" destId="{1453CCFD-224E-4E10-8CA3-55A7CD58F7CA}" srcOrd="0" destOrd="0" presId="urn:microsoft.com/office/officeart/2008/layout/HorizontalMultiLevelHierarchy"/>
    <dgm:cxn modelId="{6D85D2D5-0030-47CE-9E6E-72D3F7AB0CD1}" type="presOf" srcId="{D70CE5D7-F4A7-47E2-A14E-29C70B211764}" destId="{11680D91-6006-4CAA-BE84-0C1DDB3FA77B}" srcOrd="0" destOrd="0" presId="urn:microsoft.com/office/officeart/2008/layout/HorizontalMultiLevelHierarchy"/>
    <dgm:cxn modelId="{20DED8FA-9DA0-4131-8121-84E1374F89B2}" srcId="{9AB36CB8-486B-43FD-AD4C-73CF1B2042AB}" destId="{0C42AB2A-D20B-4648-8FAA-6EE7EA295B3A}" srcOrd="3" destOrd="0" parTransId="{82520AB2-623E-4F8B-8E31-ECEF0490B755}" sibTransId="{CAA0CAC4-7A41-4AF9-9347-2723E357090E}"/>
    <dgm:cxn modelId="{195734A2-4F36-42C4-BC4E-270472A7C2E9}" srcId="{9AB36CB8-486B-43FD-AD4C-73CF1B2042AB}" destId="{1CF5737E-61F7-4292-9910-EC77F6D84205}" srcOrd="4" destOrd="0" parTransId="{6FE453DF-E786-4CC6-966E-7C436C960C18}" sibTransId="{B9C2884E-30D2-401A-92BF-742C2376D7FD}"/>
    <dgm:cxn modelId="{1C938D1F-DE82-4437-A2F2-F2A76F50423A}" type="presOf" srcId="{D5152F38-B36E-470B-8F35-290D6170AF4A}" destId="{455A8156-B785-4F85-BC96-CB5E1691D2D7}" srcOrd="1" destOrd="0" presId="urn:microsoft.com/office/officeart/2008/layout/HorizontalMultiLevelHierarchy"/>
    <dgm:cxn modelId="{F0E1E0C2-5CFA-4748-AB94-F1E71B996FD4}" type="presOf" srcId="{0C42AB2A-D20B-4648-8FAA-6EE7EA295B3A}" destId="{1E7DA3D9-8AFE-4BE8-8EB8-52B526CD6042}" srcOrd="0" destOrd="0" presId="urn:microsoft.com/office/officeart/2008/layout/HorizontalMultiLevelHierarchy"/>
    <dgm:cxn modelId="{DD75C5D5-CFB4-49A8-AAFA-95F3EE0712AE}" type="presParOf" srcId="{FF70E3D8-932D-4BC0-A0E1-A136D0F0E47C}" destId="{66F94FCC-8712-40D3-A797-DFD6A7FEF5AF}" srcOrd="0" destOrd="0" presId="urn:microsoft.com/office/officeart/2008/layout/HorizontalMultiLevelHierarchy"/>
    <dgm:cxn modelId="{37132D50-F274-475F-8402-C9010F76BCF4}" type="presParOf" srcId="{66F94FCC-8712-40D3-A797-DFD6A7FEF5AF}" destId="{941864E2-B831-4B4F-891B-7D58F7305AB8}" srcOrd="0" destOrd="0" presId="urn:microsoft.com/office/officeart/2008/layout/HorizontalMultiLevelHierarchy"/>
    <dgm:cxn modelId="{FB9FFFD1-0373-49A5-9C15-38523FCE4BDC}" type="presParOf" srcId="{66F94FCC-8712-40D3-A797-DFD6A7FEF5AF}" destId="{D3BEF758-AB18-4B56-BB56-BFDB2F65A9B9}" srcOrd="1" destOrd="0" presId="urn:microsoft.com/office/officeart/2008/layout/HorizontalMultiLevelHierarchy"/>
    <dgm:cxn modelId="{EC1BFDBF-6091-4CB1-891A-8E7FE99373AE}" type="presParOf" srcId="{D3BEF758-AB18-4B56-BB56-BFDB2F65A9B9}" destId="{DC2275F3-CF0F-4406-AF7A-D03DA15CF89A}" srcOrd="0" destOrd="0" presId="urn:microsoft.com/office/officeart/2008/layout/HorizontalMultiLevelHierarchy"/>
    <dgm:cxn modelId="{C0EEB1BD-6B7A-4153-881F-166E07A66F84}" type="presParOf" srcId="{DC2275F3-CF0F-4406-AF7A-D03DA15CF89A}" destId="{A4684FF0-6B29-4362-B3F6-F6F3D1B65254}" srcOrd="0" destOrd="0" presId="urn:microsoft.com/office/officeart/2008/layout/HorizontalMultiLevelHierarchy"/>
    <dgm:cxn modelId="{BE80A4D8-7AD9-4AC2-A9C4-D3345E1F8C49}" type="presParOf" srcId="{D3BEF758-AB18-4B56-BB56-BFDB2F65A9B9}" destId="{BC333468-13F6-46B0-AAB6-0E4284643162}" srcOrd="1" destOrd="0" presId="urn:microsoft.com/office/officeart/2008/layout/HorizontalMultiLevelHierarchy"/>
    <dgm:cxn modelId="{852620BF-EB1B-463D-BED2-850326927037}" type="presParOf" srcId="{BC333468-13F6-46B0-AAB6-0E4284643162}" destId="{34A16AD6-ACB1-41E3-89C3-004CBB882A5F}" srcOrd="0" destOrd="0" presId="urn:microsoft.com/office/officeart/2008/layout/HorizontalMultiLevelHierarchy"/>
    <dgm:cxn modelId="{C50E8BB4-6F01-4732-9D6D-D1485273B123}" type="presParOf" srcId="{BC333468-13F6-46B0-AAB6-0E4284643162}" destId="{300E51ED-17F5-4A30-920E-D447846D8A60}" srcOrd="1" destOrd="0" presId="urn:microsoft.com/office/officeart/2008/layout/HorizontalMultiLevelHierarchy"/>
    <dgm:cxn modelId="{36849CE5-4A83-400E-98E5-BF325D93B307}" type="presParOf" srcId="{D3BEF758-AB18-4B56-BB56-BFDB2F65A9B9}" destId="{F243A40E-9D33-4125-8FA6-F5CF7B4F1FDD}" srcOrd="2" destOrd="0" presId="urn:microsoft.com/office/officeart/2008/layout/HorizontalMultiLevelHierarchy"/>
    <dgm:cxn modelId="{43A4E05A-2425-479C-8DE3-677BB83BC317}" type="presParOf" srcId="{F243A40E-9D33-4125-8FA6-F5CF7B4F1FDD}" destId="{42F5BD98-A9EC-4964-9373-2521C4C48FE2}" srcOrd="0" destOrd="0" presId="urn:microsoft.com/office/officeart/2008/layout/HorizontalMultiLevelHierarchy"/>
    <dgm:cxn modelId="{C3134994-5E29-4856-BDC3-0A565B4744ED}" type="presParOf" srcId="{D3BEF758-AB18-4B56-BB56-BFDB2F65A9B9}" destId="{C43A01BF-F832-4B61-9AE2-CC41DECB581F}" srcOrd="3" destOrd="0" presId="urn:microsoft.com/office/officeart/2008/layout/HorizontalMultiLevelHierarchy"/>
    <dgm:cxn modelId="{2C525EF1-DF50-4A8E-823A-3BB127E49E83}" type="presParOf" srcId="{C43A01BF-F832-4B61-9AE2-CC41DECB581F}" destId="{11680D91-6006-4CAA-BE84-0C1DDB3FA77B}" srcOrd="0" destOrd="0" presId="urn:microsoft.com/office/officeart/2008/layout/HorizontalMultiLevelHierarchy"/>
    <dgm:cxn modelId="{4B37C92A-1F47-437B-8A39-B916AA1D92C5}" type="presParOf" srcId="{C43A01BF-F832-4B61-9AE2-CC41DECB581F}" destId="{C945073C-FDFC-408A-90E1-2FF37E45E96F}" srcOrd="1" destOrd="0" presId="urn:microsoft.com/office/officeart/2008/layout/HorizontalMultiLevelHierarchy"/>
    <dgm:cxn modelId="{D049AA48-6AE5-4F52-ABAF-EF162224DD49}" type="presParOf" srcId="{D3BEF758-AB18-4B56-BB56-BFDB2F65A9B9}" destId="{39559396-7724-4354-A256-48B892F6C5C8}" srcOrd="4" destOrd="0" presId="urn:microsoft.com/office/officeart/2008/layout/HorizontalMultiLevelHierarchy"/>
    <dgm:cxn modelId="{C075376F-A175-4FB5-BACC-62C2F7533BAB}" type="presParOf" srcId="{39559396-7724-4354-A256-48B892F6C5C8}" destId="{455A8156-B785-4F85-BC96-CB5E1691D2D7}" srcOrd="0" destOrd="0" presId="urn:microsoft.com/office/officeart/2008/layout/HorizontalMultiLevelHierarchy"/>
    <dgm:cxn modelId="{068F37E0-4B0D-40E9-93D6-9410B37AF556}" type="presParOf" srcId="{D3BEF758-AB18-4B56-BB56-BFDB2F65A9B9}" destId="{030FFBBD-BCC1-4459-84B9-A0E79003228E}" srcOrd="5" destOrd="0" presId="urn:microsoft.com/office/officeart/2008/layout/HorizontalMultiLevelHierarchy"/>
    <dgm:cxn modelId="{87BA522F-0EF9-4538-A0D6-6C1D0C6982E0}" type="presParOf" srcId="{030FFBBD-BCC1-4459-84B9-A0E79003228E}" destId="{582EF239-7D58-4937-908E-52158A431B6F}" srcOrd="0" destOrd="0" presId="urn:microsoft.com/office/officeart/2008/layout/HorizontalMultiLevelHierarchy"/>
    <dgm:cxn modelId="{3741F253-DC99-4F72-82A5-12884D59A286}" type="presParOf" srcId="{030FFBBD-BCC1-4459-84B9-A0E79003228E}" destId="{267AA254-C4A7-40B7-81E1-B4882E6AB4F3}" srcOrd="1" destOrd="0" presId="urn:microsoft.com/office/officeart/2008/layout/HorizontalMultiLevelHierarchy"/>
    <dgm:cxn modelId="{182EB6DE-7379-4829-A883-99D83B3AEE60}" type="presParOf" srcId="{D3BEF758-AB18-4B56-BB56-BFDB2F65A9B9}" destId="{1453CCFD-224E-4E10-8CA3-55A7CD58F7CA}" srcOrd="6" destOrd="0" presId="urn:microsoft.com/office/officeart/2008/layout/HorizontalMultiLevelHierarchy"/>
    <dgm:cxn modelId="{C010993D-D950-4D97-8A52-B13E3539F13B}" type="presParOf" srcId="{1453CCFD-224E-4E10-8CA3-55A7CD58F7CA}" destId="{385ABEB5-3F5E-46AD-A878-5B870EE6736A}" srcOrd="0" destOrd="0" presId="urn:microsoft.com/office/officeart/2008/layout/HorizontalMultiLevelHierarchy"/>
    <dgm:cxn modelId="{7B540EEE-32F9-4FE6-B9BA-0BBF06287B71}" type="presParOf" srcId="{D3BEF758-AB18-4B56-BB56-BFDB2F65A9B9}" destId="{3C3C8FA8-D8A9-4403-815E-BBDF55F30E31}" srcOrd="7" destOrd="0" presId="urn:microsoft.com/office/officeart/2008/layout/HorizontalMultiLevelHierarchy"/>
    <dgm:cxn modelId="{2124B2F0-E45B-4FC2-80D2-741FFD1C857A}" type="presParOf" srcId="{3C3C8FA8-D8A9-4403-815E-BBDF55F30E31}" destId="{1E7DA3D9-8AFE-4BE8-8EB8-52B526CD6042}" srcOrd="0" destOrd="0" presId="urn:microsoft.com/office/officeart/2008/layout/HorizontalMultiLevelHierarchy"/>
    <dgm:cxn modelId="{EAC383B7-0254-44F6-BE39-A86C7EB8A319}" type="presParOf" srcId="{3C3C8FA8-D8A9-4403-815E-BBDF55F30E31}" destId="{864980FE-151B-4A48-935B-9DCBA15F01D0}" srcOrd="1" destOrd="0" presId="urn:microsoft.com/office/officeart/2008/layout/HorizontalMultiLevelHierarchy"/>
    <dgm:cxn modelId="{E91A71E8-4296-4265-92F4-C87A5F97A7EB}" type="presParOf" srcId="{D3BEF758-AB18-4B56-BB56-BFDB2F65A9B9}" destId="{0EBBDA61-D5DF-4CA0-9F46-399830F1D355}" srcOrd="8" destOrd="0" presId="urn:microsoft.com/office/officeart/2008/layout/HorizontalMultiLevelHierarchy"/>
    <dgm:cxn modelId="{3C346922-6A1E-4607-9707-0127ADB3D10B}" type="presParOf" srcId="{0EBBDA61-D5DF-4CA0-9F46-399830F1D355}" destId="{43A36876-8257-49B2-8EFF-1B1C8F258D8E}" srcOrd="0" destOrd="0" presId="urn:microsoft.com/office/officeart/2008/layout/HorizontalMultiLevelHierarchy"/>
    <dgm:cxn modelId="{5C61722A-5930-4872-9542-898D57FAFE00}" type="presParOf" srcId="{D3BEF758-AB18-4B56-BB56-BFDB2F65A9B9}" destId="{BD2B0BCF-6F29-41C9-A263-D66D84E5512B}" srcOrd="9" destOrd="0" presId="urn:microsoft.com/office/officeart/2008/layout/HorizontalMultiLevelHierarchy"/>
    <dgm:cxn modelId="{E9FB14CA-169F-4C57-9C3E-74BF2C477F27}" type="presParOf" srcId="{BD2B0BCF-6F29-41C9-A263-D66D84E5512B}" destId="{539141CC-E62A-456A-B6ED-2ACB2933DABE}" srcOrd="0" destOrd="0" presId="urn:microsoft.com/office/officeart/2008/layout/HorizontalMultiLevelHierarchy"/>
    <dgm:cxn modelId="{51EB6E8A-869E-4149-889E-C152A83CD285}" type="presParOf" srcId="{BD2B0BCF-6F29-41C9-A263-D66D84E5512B}" destId="{63588E2D-947B-4792-A4D9-559D6702D854}"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8DC68C-144A-4C86-B630-6D1982FAEB11}" type="doc">
      <dgm:prSet loTypeId="urn:microsoft.com/office/officeart/2008/layout/HorizontalMultiLevelHierarchy" loCatId="hierarchy" qsTypeId="urn:microsoft.com/office/officeart/2005/8/quickstyle/simple1" qsCatId="simple" csTypeId="urn:microsoft.com/office/officeart/2005/8/colors/accent0_2" csCatId="mainScheme" phldr="1"/>
      <dgm:spPr/>
      <dgm:t>
        <a:bodyPr/>
        <a:lstStyle/>
        <a:p>
          <a:endParaRPr lang="zh-CN" altLang="en-US"/>
        </a:p>
      </dgm:t>
    </dgm:pt>
    <dgm:pt modelId="{16F6A3D8-57ED-4816-AE01-4C2CF5BA3E20}">
      <dgm:prSet custT="1"/>
      <dgm:spPr/>
      <dgm:t>
        <a:bodyPr vert="vert"/>
        <a:lstStyle/>
        <a:p>
          <a:pPr rtl="0"/>
          <a:r>
            <a:rPr lang="zh-CN" altLang="en-US" sz="3200" smtClean="0"/>
            <a:t>数字内容日益泛滥</a:t>
          </a:r>
          <a:endParaRPr lang="zh-CN" altLang="en-US" sz="3200" dirty="0"/>
        </a:p>
      </dgm:t>
    </dgm:pt>
    <dgm:pt modelId="{F4EA1D7A-DE7E-453E-91B1-7642602306F4}" type="parTrans" cxnId="{FCB9A52F-6A94-4E12-A6CE-D0895E8BD179}">
      <dgm:prSet/>
      <dgm:spPr/>
      <dgm:t>
        <a:bodyPr/>
        <a:lstStyle/>
        <a:p>
          <a:endParaRPr lang="zh-CN" altLang="en-US"/>
        </a:p>
      </dgm:t>
    </dgm:pt>
    <dgm:pt modelId="{AFA2E256-00E2-4180-820F-92DDA36DFA9B}" type="sibTrans" cxnId="{FCB9A52F-6A94-4E12-A6CE-D0895E8BD179}">
      <dgm:prSet/>
      <dgm:spPr/>
      <dgm:t>
        <a:bodyPr/>
        <a:lstStyle/>
        <a:p>
          <a:endParaRPr lang="zh-CN" altLang="en-US"/>
        </a:p>
      </dgm:t>
    </dgm:pt>
    <dgm:pt modelId="{0947EDFC-3C23-4911-AC7F-147F5F48EE5B}">
      <dgm:prSet custT="1"/>
      <dgm:spPr/>
      <dgm:t>
        <a:bodyPr/>
        <a:lstStyle/>
        <a:p>
          <a:pPr algn="l" rtl="0"/>
          <a:r>
            <a:rPr lang="en-US" sz="1800" dirty="0" smtClean="0"/>
            <a:t>Google</a:t>
          </a:r>
          <a:r>
            <a:rPr lang="zh-CN" sz="1800" dirty="0" smtClean="0"/>
            <a:t>的图书馆项目标志着一个对图书馆纸质藏书大规模数字化的高潮的到来，而这一浪潮已经并将继续对出版业、图书馆、学术界等产生巨大的影响</a:t>
          </a:r>
          <a:endParaRPr lang="zh-CN" sz="1800" dirty="0"/>
        </a:p>
      </dgm:t>
    </dgm:pt>
    <dgm:pt modelId="{EF3438DD-0E66-450A-9036-ACE3C2280FD9}" type="parTrans" cxnId="{EEFD4F5D-1871-43E7-B46C-588CBB9889C0}">
      <dgm:prSet/>
      <dgm:spPr/>
      <dgm:t>
        <a:bodyPr/>
        <a:lstStyle/>
        <a:p>
          <a:endParaRPr lang="zh-CN" altLang="en-US"/>
        </a:p>
      </dgm:t>
    </dgm:pt>
    <dgm:pt modelId="{D30B110C-040B-4BC0-B2C1-755CDE4A08E7}" type="sibTrans" cxnId="{EEFD4F5D-1871-43E7-B46C-588CBB9889C0}">
      <dgm:prSet/>
      <dgm:spPr/>
      <dgm:t>
        <a:bodyPr/>
        <a:lstStyle/>
        <a:p>
          <a:endParaRPr lang="zh-CN" altLang="en-US"/>
        </a:p>
      </dgm:t>
    </dgm:pt>
    <dgm:pt modelId="{C4B42241-26A9-4225-B3E5-8710686B9AE9}">
      <dgm:prSet custT="1"/>
      <dgm:spPr/>
      <dgm:t>
        <a:bodyPr/>
        <a:lstStyle/>
        <a:p>
          <a:pPr algn="l" rtl="0"/>
          <a:r>
            <a:rPr lang="zh-CN" altLang="en-US" sz="1800" dirty="0" smtClean="0"/>
            <a:t>许多国家和地区已经开展大规模的数字图书馆建设，其中主要的任务是数字化大量的纸质文献</a:t>
          </a:r>
          <a:endParaRPr lang="zh-CN" altLang="en-US" sz="1800" dirty="0"/>
        </a:p>
      </dgm:t>
    </dgm:pt>
    <dgm:pt modelId="{52D25A42-EDEB-4B29-95B9-66DDF2B791B0}" type="parTrans" cxnId="{11BACE7E-4BB8-4D47-ABFF-BFC69CCA4693}">
      <dgm:prSet/>
      <dgm:spPr/>
      <dgm:t>
        <a:bodyPr/>
        <a:lstStyle/>
        <a:p>
          <a:endParaRPr lang="zh-CN" altLang="en-US"/>
        </a:p>
      </dgm:t>
    </dgm:pt>
    <dgm:pt modelId="{50ACFFF1-A37A-4B1C-81F9-8CA9A44D82CA}" type="sibTrans" cxnId="{11BACE7E-4BB8-4D47-ABFF-BFC69CCA4693}">
      <dgm:prSet/>
      <dgm:spPr/>
      <dgm:t>
        <a:bodyPr/>
        <a:lstStyle/>
        <a:p>
          <a:endParaRPr lang="zh-CN" altLang="en-US"/>
        </a:p>
      </dgm:t>
    </dgm:pt>
    <dgm:pt modelId="{69AD3596-26D9-4A23-A87E-EAB07D615CB7}">
      <dgm:prSet custT="1"/>
      <dgm:spPr/>
      <dgm:t>
        <a:bodyPr/>
        <a:lstStyle/>
        <a:p>
          <a:pPr algn="l" rtl="0"/>
          <a:r>
            <a:rPr lang="zh-CN" altLang="en-US" sz="1800" dirty="0" smtClean="0"/>
            <a:t>数量超过数字文本无数倍的是视音频数据和数值数据，它们是构成虚拟的“现实世界”的基础</a:t>
          </a:r>
          <a:endParaRPr lang="zh-CN" altLang="en-US" sz="1800" dirty="0"/>
        </a:p>
      </dgm:t>
    </dgm:pt>
    <dgm:pt modelId="{0058BA7A-8238-40C1-B038-09917BCEC7F9}" type="parTrans" cxnId="{8E95943D-9D9C-4A97-9B52-FD984702E1FB}">
      <dgm:prSet/>
      <dgm:spPr/>
      <dgm:t>
        <a:bodyPr/>
        <a:lstStyle/>
        <a:p>
          <a:endParaRPr lang="zh-CN" altLang="en-US"/>
        </a:p>
      </dgm:t>
    </dgm:pt>
    <dgm:pt modelId="{253A820A-6782-4B39-AD5A-B22857A1627A}" type="sibTrans" cxnId="{8E95943D-9D9C-4A97-9B52-FD984702E1FB}">
      <dgm:prSet/>
      <dgm:spPr/>
      <dgm:t>
        <a:bodyPr/>
        <a:lstStyle/>
        <a:p>
          <a:endParaRPr lang="zh-CN" altLang="en-US"/>
        </a:p>
      </dgm:t>
    </dgm:pt>
    <dgm:pt modelId="{4B402D64-225E-45D8-BADF-0BB58E8CD6A3}" type="pres">
      <dgm:prSet presAssocID="{148DC68C-144A-4C86-B630-6D1982FAEB11}" presName="Name0" presStyleCnt="0">
        <dgm:presLayoutVars>
          <dgm:chPref val="1"/>
          <dgm:dir/>
          <dgm:animOne val="branch"/>
          <dgm:animLvl val="lvl"/>
          <dgm:resizeHandles val="exact"/>
        </dgm:presLayoutVars>
      </dgm:prSet>
      <dgm:spPr/>
      <dgm:t>
        <a:bodyPr/>
        <a:lstStyle/>
        <a:p>
          <a:endParaRPr lang="zh-CN" altLang="en-US"/>
        </a:p>
      </dgm:t>
    </dgm:pt>
    <dgm:pt modelId="{5B6AF683-A68C-4C4F-B6AA-5C0242B3A753}" type="pres">
      <dgm:prSet presAssocID="{16F6A3D8-57ED-4816-AE01-4C2CF5BA3E20}" presName="root1" presStyleCnt="0"/>
      <dgm:spPr/>
      <dgm:t>
        <a:bodyPr/>
        <a:lstStyle/>
        <a:p>
          <a:endParaRPr lang="zh-CN" altLang="en-US"/>
        </a:p>
      </dgm:t>
    </dgm:pt>
    <dgm:pt modelId="{DCA339C1-8BBA-40D1-8D3F-9286272DD8E3}" type="pres">
      <dgm:prSet presAssocID="{16F6A3D8-57ED-4816-AE01-4C2CF5BA3E20}" presName="LevelOneTextNode" presStyleLbl="node0" presStyleIdx="0" presStyleCnt="1">
        <dgm:presLayoutVars>
          <dgm:chPref val="3"/>
        </dgm:presLayoutVars>
      </dgm:prSet>
      <dgm:spPr/>
      <dgm:t>
        <a:bodyPr/>
        <a:lstStyle/>
        <a:p>
          <a:endParaRPr lang="zh-CN" altLang="en-US"/>
        </a:p>
      </dgm:t>
    </dgm:pt>
    <dgm:pt modelId="{5942A3D9-415C-43BF-AE9F-7417E23934F0}" type="pres">
      <dgm:prSet presAssocID="{16F6A3D8-57ED-4816-AE01-4C2CF5BA3E20}" presName="level2hierChild" presStyleCnt="0"/>
      <dgm:spPr/>
      <dgm:t>
        <a:bodyPr/>
        <a:lstStyle/>
        <a:p>
          <a:endParaRPr lang="zh-CN" altLang="en-US"/>
        </a:p>
      </dgm:t>
    </dgm:pt>
    <dgm:pt modelId="{9F06FFF8-4A50-496E-8A68-CE61B483552D}" type="pres">
      <dgm:prSet presAssocID="{EF3438DD-0E66-450A-9036-ACE3C2280FD9}" presName="conn2-1" presStyleLbl="parChTrans1D2" presStyleIdx="0" presStyleCnt="3"/>
      <dgm:spPr/>
      <dgm:t>
        <a:bodyPr/>
        <a:lstStyle/>
        <a:p>
          <a:endParaRPr lang="zh-CN" altLang="en-US"/>
        </a:p>
      </dgm:t>
    </dgm:pt>
    <dgm:pt modelId="{F0A30852-F93E-414C-92DF-A8A8F7AF7E35}" type="pres">
      <dgm:prSet presAssocID="{EF3438DD-0E66-450A-9036-ACE3C2280FD9}" presName="connTx" presStyleLbl="parChTrans1D2" presStyleIdx="0" presStyleCnt="3"/>
      <dgm:spPr/>
      <dgm:t>
        <a:bodyPr/>
        <a:lstStyle/>
        <a:p>
          <a:endParaRPr lang="zh-CN" altLang="en-US"/>
        </a:p>
      </dgm:t>
    </dgm:pt>
    <dgm:pt modelId="{6011CD89-FA24-4554-8DC4-05E81BC38D2A}" type="pres">
      <dgm:prSet presAssocID="{0947EDFC-3C23-4911-AC7F-147F5F48EE5B}" presName="root2" presStyleCnt="0"/>
      <dgm:spPr/>
      <dgm:t>
        <a:bodyPr/>
        <a:lstStyle/>
        <a:p>
          <a:endParaRPr lang="zh-CN" altLang="en-US"/>
        </a:p>
      </dgm:t>
    </dgm:pt>
    <dgm:pt modelId="{46323168-757B-4EE7-9E37-FAD675B7EE5C}" type="pres">
      <dgm:prSet presAssocID="{0947EDFC-3C23-4911-AC7F-147F5F48EE5B}" presName="LevelTwoTextNode" presStyleLbl="node2" presStyleIdx="0" presStyleCnt="3" custScaleX="184482" custScaleY="159240">
        <dgm:presLayoutVars>
          <dgm:chPref val="3"/>
        </dgm:presLayoutVars>
      </dgm:prSet>
      <dgm:spPr/>
      <dgm:t>
        <a:bodyPr/>
        <a:lstStyle/>
        <a:p>
          <a:endParaRPr lang="zh-CN" altLang="en-US"/>
        </a:p>
      </dgm:t>
    </dgm:pt>
    <dgm:pt modelId="{54031EC9-BB00-4C63-86B6-DF342873D661}" type="pres">
      <dgm:prSet presAssocID="{0947EDFC-3C23-4911-AC7F-147F5F48EE5B}" presName="level3hierChild" presStyleCnt="0"/>
      <dgm:spPr/>
      <dgm:t>
        <a:bodyPr/>
        <a:lstStyle/>
        <a:p>
          <a:endParaRPr lang="zh-CN" altLang="en-US"/>
        </a:p>
      </dgm:t>
    </dgm:pt>
    <dgm:pt modelId="{8C6D16DB-AFFA-473C-A73F-CAE697A2E6DE}" type="pres">
      <dgm:prSet presAssocID="{52D25A42-EDEB-4B29-95B9-66DDF2B791B0}" presName="conn2-1" presStyleLbl="parChTrans1D2" presStyleIdx="1" presStyleCnt="3"/>
      <dgm:spPr/>
      <dgm:t>
        <a:bodyPr/>
        <a:lstStyle/>
        <a:p>
          <a:endParaRPr lang="zh-CN" altLang="en-US"/>
        </a:p>
      </dgm:t>
    </dgm:pt>
    <dgm:pt modelId="{B2CDE588-EE28-4662-BD32-E2737BED2BCC}" type="pres">
      <dgm:prSet presAssocID="{52D25A42-EDEB-4B29-95B9-66DDF2B791B0}" presName="connTx" presStyleLbl="parChTrans1D2" presStyleIdx="1" presStyleCnt="3"/>
      <dgm:spPr/>
      <dgm:t>
        <a:bodyPr/>
        <a:lstStyle/>
        <a:p>
          <a:endParaRPr lang="zh-CN" altLang="en-US"/>
        </a:p>
      </dgm:t>
    </dgm:pt>
    <dgm:pt modelId="{7CB32871-7914-413D-9A12-7EA966DD5CCB}" type="pres">
      <dgm:prSet presAssocID="{C4B42241-26A9-4225-B3E5-8710686B9AE9}" presName="root2" presStyleCnt="0"/>
      <dgm:spPr/>
      <dgm:t>
        <a:bodyPr/>
        <a:lstStyle/>
        <a:p>
          <a:endParaRPr lang="zh-CN" altLang="en-US"/>
        </a:p>
      </dgm:t>
    </dgm:pt>
    <dgm:pt modelId="{ADA44FB4-AFF6-4173-8B6E-D48923285C0D}" type="pres">
      <dgm:prSet presAssocID="{C4B42241-26A9-4225-B3E5-8710686B9AE9}" presName="LevelTwoTextNode" presStyleLbl="node2" presStyleIdx="1" presStyleCnt="3" custScaleX="178938">
        <dgm:presLayoutVars>
          <dgm:chPref val="3"/>
        </dgm:presLayoutVars>
      </dgm:prSet>
      <dgm:spPr/>
      <dgm:t>
        <a:bodyPr/>
        <a:lstStyle/>
        <a:p>
          <a:endParaRPr lang="zh-CN" altLang="en-US"/>
        </a:p>
      </dgm:t>
    </dgm:pt>
    <dgm:pt modelId="{E62B111E-723C-419F-B56E-DBE64109203C}" type="pres">
      <dgm:prSet presAssocID="{C4B42241-26A9-4225-B3E5-8710686B9AE9}" presName="level3hierChild" presStyleCnt="0"/>
      <dgm:spPr/>
      <dgm:t>
        <a:bodyPr/>
        <a:lstStyle/>
        <a:p>
          <a:endParaRPr lang="zh-CN" altLang="en-US"/>
        </a:p>
      </dgm:t>
    </dgm:pt>
    <dgm:pt modelId="{AC4236CD-CA75-44B5-A5F3-5319DB1D8B8E}" type="pres">
      <dgm:prSet presAssocID="{0058BA7A-8238-40C1-B038-09917BCEC7F9}" presName="conn2-1" presStyleLbl="parChTrans1D2" presStyleIdx="2" presStyleCnt="3"/>
      <dgm:spPr/>
      <dgm:t>
        <a:bodyPr/>
        <a:lstStyle/>
        <a:p>
          <a:endParaRPr lang="zh-CN" altLang="en-US"/>
        </a:p>
      </dgm:t>
    </dgm:pt>
    <dgm:pt modelId="{52C687FB-BB9A-4A8E-8A0D-73A033AB26A6}" type="pres">
      <dgm:prSet presAssocID="{0058BA7A-8238-40C1-B038-09917BCEC7F9}" presName="connTx" presStyleLbl="parChTrans1D2" presStyleIdx="2" presStyleCnt="3"/>
      <dgm:spPr/>
      <dgm:t>
        <a:bodyPr/>
        <a:lstStyle/>
        <a:p>
          <a:endParaRPr lang="zh-CN" altLang="en-US"/>
        </a:p>
      </dgm:t>
    </dgm:pt>
    <dgm:pt modelId="{FC06D725-64CB-4B1E-8926-9DA938C6CD04}" type="pres">
      <dgm:prSet presAssocID="{69AD3596-26D9-4A23-A87E-EAB07D615CB7}" presName="root2" presStyleCnt="0"/>
      <dgm:spPr/>
      <dgm:t>
        <a:bodyPr/>
        <a:lstStyle/>
        <a:p>
          <a:endParaRPr lang="zh-CN" altLang="en-US"/>
        </a:p>
      </dgm:t>
    </dgm:pt>
    <dgm:pt modelId="{C0431524-BE6C-45D8-8742-3218C1BF830D}" type="pres">
      <dgm:prSet presAssocID="{69AD3596-26D9-4A23-A87E-EAB07D615CB7}" presName="LevelTwoTextNode" presStyleLbl="node2" presStyleIdx="2" presStyleCnt="3" custScaleX="184054">
        <dgm:presLayoutVars>
          <dgm:chPref val="3"/>
        </dgm:presLayoutVars>
      </dgm:prSet>
      <dgm:spPr/>
      <dgm:t>
        <a:bodyPr/>
        <a:lstStyle/>
        <a:p>
          <a:endParaRPr lang="zh-CN" altLang="en-US"/>
        </a:p>
      </dgm:t>
    </dgm:pt>
    <dgm:pt modelId="{73B33F08-EB9C-45AB-8C60-B4E1BC924FAE}" type="pres">
      <dgm:prSet presAssocID="{69AD3596-26D9-4A23-A87E-EAB07D615CB7}" presName="level3hierChild" presStyleCnt="0"/>
      <dgm:spPr/>
      <dgm:t>
        <a:bodyPr/>
        <a:lstStyle/>
        <a:p>
          <a:endParaRPr lang="zh-CN" altLang="en-US"/>
        </a:p>
      </dgm:t>
    </dgm:pt>
  </dgm:ptLst>
  <dgm:cxnLst>
    <dgm:cxn modelId="{52233A7B-5CA3-402A-8972-D71ACF270DFF}" type="presOf" srcId="{52D25A42-EDEB-4B29-95B9-66DDF2B791B0}" destId="{B2CDE588-EE28-4662-BD32-E2737BED2BCC}" srcOrd="1" destOrd="0" presId="urn:microsoft.com/office/officeart/2008/layout/HorizontalMultiLevelHierarchy"/>
    <dgm:cxn modelId="{1536A954-2DDA-4D2F-A5FA-99AADA3E34D6}" type="presOf" srcId="{52D25A42-EDEB-4B29-95B9-66DDF2B791B0}" destId="{8C6D16DB-AFFA-473C-A73F-CAE697A2E6DE}" srcOrd="0" destOrd="0" presId="urn:microsoft.com/office/officeart/2008/layout/HorizontalMultiLevelHierarchy"/>
    <dgm:cxn modelId="{A0B34344-EB9F-47DA-B01E-7486FB9851BB}" type="presOf" srcId="{148DC68C-144A-4C86-B630-6D1982FAEB11}" destId="{4B402D64-225E-45D8-BADF-0BB58E8CD6A3}" srcOrd="0" destOrd="0" presId="urn:microsoft.com/office/officeart/2008/layout/HorizontalMultiLevelHierarchy"/>
    <dgm:cxn modelId="{B911168C-6EF8-4870-98B0-8BC9CB83A525}" type="presOf" srcId="{EF3438DD-0E66-450A-9036-ACE3C2280FD9}" destId="{9F06FFF8-4A50-496E-8A68-CE61B483552D}" srcOrd="0" destOrd="0" presId="urn:microsoft.com/office/officeart/2008/layout/HorizontalMultiLevelHierarchy"/>
    <dgm:cxn modelId="{96E13423-484E-4E2E-9044-15BF45EABCC5}" type="presOf" srcId="{0947EDFC-3C23-4911-AC7F-147F5F48EE5B}" destId="{46323168-757B-4EE7-9E37-FAD675B7EE5C}" srcOrd="0" destOrd="0" presId="urn:microsoft.com/office/officeart/2008/layout/HorizontalMultiLevelHierarchy"/>
    <dgm:cxn modelId="{11BACE7E-4BB8-4D47-ABFF-BFC69CCA4693}" srcId="{16F6A3D8-57ED-4816-AE01-4C2CF5BA3E20}" destId="{C4B42241-26A9-4225-B3E5-8710686B9AE9}" srcOrd="1" destOrd="0" parTransId="{52D25A42-EDEB-4B29-95B9-66DDF2B791B0}" sibTransId="{50ACFFF1-A37A-4B1C-81F9-8CA9A44D82CA}"/>
    <dgm:cxn modelId="{9628941C-8709-4B9C-B08A-70A2035368E6}" type="presOf" srcId="{EF3438DD-0E66-450A-9036-ACE3C2280FD9}" destId="{F0A30852-F93E-414C-92DF-A8A8F7AF7E35}" srcOrd="1" destOrd="0" presId="urn:microsoft.com/office/officeart/2008/layout/HorizontalMultiLevelHierarchy"/>
    <dgm:cxn modelId="{6717CCDF-6A70-467C-9E6F-73B5DB537B14}" type="presOf" srcId="{69AD3596-26D9-4A23-A87E-EAB07D615CB7}" destId="{C0431524-BE6C-45D8-8742-3218C1BF830D}" srcOrd="0" destOrd="0" presId="urn:microsoft.com/office/officeart/2008/layout/HorizontalMultiLevelHierarchy"/>
    <dgm:cxn modelId="{BED04700-63D1-460A-BEE5-68F08F534248}" type="presOf" srcId="{C4B42241-26A9-4225-B3E5-8710686B9AE9}" destId="{ADA44FB4-AFF6-4173-8B6E-D48923285C0D}" srcOrd="0" destOrd="0" presId="urn:microsoft.com/office/officeart/2008/layout/HorizontalMultiLevelHierarchy"/>
    <dgm:cxn modelId="{FCB9A52F-6A94-4E12-A6CE-D0895E8BD179}" srcId="{148DC68C-144A-4C86-B630-6D1982FAEB11}" destId="{16F6A3D8-57ED-4816-AE01-4C2CF5BA3E20}" srcOrd="0" destOrd="0" parTransId="{F4EA1D7A-DE7E-453E-91B1-7642602306F4}" sibTransId="{AFA2E256-00E2-4180-820F-92DDA36DFA9B}"/>
    <dgm:cxn modelId="{EEFD4F5D-1871-43E7-B46C-588CBB9889C0}" srcId="{16F6A3D8-57ED-4816-AE01-4C2CF5BA3E20}" destId="{0947EDFC-3C23-4911-AC7F-147F5F48EE5B}" srcOrd="0" destOrd="0" parTransId="{EF3438DD-0E66-450A-9036-ACE3C2280FD9}" sibTransId="{D30B110C-040B-4BC0-B2C1-755CDE4A08E7}"/>
    <dgm:cxn modelId="{A6D3CE74-C99E-4A78-9868-6FCCE6A3F9B2}" type="presOf" srcId="{0058BA7A-8238-40C1-B038-09917BCEC7F9}" destId="{52C687FB-BB9A-4A8E-8A0D-73A033AB26A6}" srcOrd="1" destOrd="0" presId="urn:microsoft.com/office/officeart/2008/layout/HorizontalMultiLevelHierarchy"/>
    <dgm:cxn modelId="{10248FDE-DFBD-4E1A-A82D-AFD5B71BFA4E}" type="presOf" srcId="{16F6A3D8-57ED-4816-AE01-4C2CF5BA3E20}" destId="{DCA339C1-8BBA-40D1-8D3F-9286272DD8E3}" srcOrd="0" destOrd="0" presId="urn:microsoft.com/office/officeart/2008/layout/HorizontalMultiLevelHierarchy"/>
    <dgm:cxn modelId="{6FBBB1BE-AB47-4408-8DAC-18A3F86D4FC1}" type="presOf" srcId="{0058BA7A-8238-40C1-B038-09917BCEC7F9}" destId="{AC4236CD-CA75-44B5-A5F3-5319DB1D8B8E}" srcOrd="0" destOrd="0" presId="urn:microsoft.com/office/officeart/2008/layout/HorizontalMultiLevelHierarchy"/>
    <dgm:cxn modelId="{8E95943D-9D9C-4A97-9B52-FD984702E1FB}" srcId="{16F6A3D8-57ED-4816-AE01-4C2CF5BA3E20}" destId="{69AD3596-26D9-4A23-A87E-EAB07D615CB7}" srcOrd="2" destOrd="0" parTransId="{0058BA7A-8238-40C1-B038-09917BCEC7F9}" sibTransId="{253A820A-6782-4B39-AD5A-B22857A1627A}"/>
    <dgm:cxn modelId="{6361EEAF-D6E4-44C6-A76E-760351DAED42}" type="presParOf" srcId="{4B402D64-225E-45D8-BADF-0BB58E8CD6A3}" destId="{5B6AF683-A68C-4C4F-B6AA-5C0242B3A753}" srcOrd="0" destOrd="0" presId="urn:microsoft.com/office/officeart/2008/layout/HorizontalMultiLevelHierarchy"/>
    <dgm:cxn modelId="{D69D200A-CF46-443F-9FCC-378C2AE4D557}" type="presParOf" srcId="{5B6AF683-A68C-4C4F-B6AA-5C0242B3A753}" destId="{DCA339C1-8BBA-40D1-8D3F-9286272DD8E3}" srcOrd="0" destOrd="0" presId="urn:microsoft.com/office/officeart/2008/layout/HorizontalMultiLevelHierarchy"/>
    <dgm:cxn modelId="{C38F9008-175F-46B0-A51B-C378D253208A}" type="presParOf" srcId="{5B6AF683-A68C-4C4F-B6AA-5C0242B3A753}" destId="{5942A3D9-415C-43BF-AE9F-7417E23934F0}" srcOrd="1" destOrd="0" presId="urn:microsoft.com/office/officeart/2008/layout/HorizontalMultiLevelHierarchy"/>
    <dgm:cxn modelId="{CA9A8285-5F05-4918-B504-F51AF4A6E702}" type="presParOf" srcId="{5942A3D9-415C-43BF-AE9F-7417E23934F0}" destId="{9F06FFF8-4A50-496E-8A68-CE61B483552D}" srcOrd="0" destOrd="0" presId="urn:microsoft.com/office/officeart/2008/layout/HorizontalMultiLevelHierarchy"/>
    <dgm:cxn modelId="{C7F2F003-D3FA-4B5F-8CD7-03084EC099B9}" type="presParOf" srcId="{9F06FFF8-4A50-496E-8A68-CE61B483552D}" destId="{F0A30852-F93E-414C-92DF-A8A8F7AF7E35}" srcOrd="0" destOrd="0" presId="urn:microsoft.com/office/officeart/2008/layout/HorizontalMultiLevelHierarchy"/>
    <dgm:cxn modelId="{6D26D65D-933B-4426-94F2-D0A3F6CF5457}" type="presParOf" srcId="{5942A3D9-415C-43BF-AE9F-7417E23934F0}" destId="{6011CD89-FA24-4554-8DC4-05E81BC38D2A}" srcOrd="1" destOrd="0" presId="urn:microsoft.com/office/officeart/2008/layout/HorizontalMultiLevelHierarchy"/>
    <dgm:cxn modelId="{25D5612D-4BC2-40B5-8BAE-589D7F1BB2A3}" type="presParOf" srcId="{6011CD89-FA24-4554-8DC4-05E81BC38D2A}" destId="{46323168-757B-4EE7-9E37-FAD675B7EE5C}" srcOrd="0" destOrd="0" presId="urn:microsoft.com/office/officeart/2008/layout/HorizontalMultiLevelHierarchy"/>
    <dgm:cxn modelId="{F9F96B06-94B8-44AA-8B30-C78BE29D2594}" type="presParOf" srcId="{6011CD89-FA24-4554-8DC4-05E81BC38D2A}" destId="{54031EC9-BB00-4C63-86B6-DF342873D661}" srcOrd="1" destOrd="0" presId="urn:microsoft.com/office/officeart/2008/layout/HorizontalMultiLevelHierarchy"/>
    <dgm:cxn modelId="{5CC7C604-1D6C-4D71-918D-08C821D6C255}" type="presParOf" srcId="{5942A3D9-415C-43BF-AE9F-7417E23934F0}" destId="{8C6D16DB-AFFA-473C-A73F-CAE697A2E6DE}" srcOrd="2" destOrd="0" presId="urn:microsoft.com/office/officeart/2008/layout/HorizontalMultiLevelHierarchy"/>
    <dgm:cxn modelId="{2716E5C3-E500-46C3-9E65-0C1333325853}" type="presParOf" srcId="{8C6D16DB-AFFA-473C-A73F-CAE697A2E6DE}" destId="{B2CDE588-EE28-4662-BD32-E2737BED2BCC}" srcOrd="0" destOrd="0" presId="urn:microsoft.com/office/officeart/2008/layout/HorizontalMultiLevelHierarchy"/>
    <dgm:cxn modelId="{C9875408-8E83-4811-96D9-EC85458E06BE}" type="presParOf" srcId="{5942A3D9-415C-43BF-AE9F-7417E23934F0}" destId="{7CB32871-7914-413D-9A12-7EA966DD5CCB}" srcOrd="3" destOrd="0" presId="urn:microsoft.com/office/officeart/2008/layout/HorizontalMultiLevelHierarchy"/>
    <dgm:cxn modelId="{867AC1A1-6A32-4255-9B82-5C9CE361C8CB}" type="presParOf" srcId="{7CB32871-7914-413D-9A12-7EA966DD5CCB}" destId="{ADA44FB4-AFF6-4173-8B6E-D48923285C0D}" srcOrd="0" destOrd="0" presId="urn:microsoft.com/office/officeart/2008/layout/HorizontalMultiLevelHierarchy"/>
    <dgm:cxn modelId="{AC165A67-59DF-4F40-B134-DE666C599118}" type="presParOf" srcId="{7CB32871-7914-413D-9A12-7EA966DD5CCB}" destId="{E62B111E-723C-419F-B56E-DBE64109203C}" srcOrd="1" destOrd="0" presId="urn:microsoft.com/office/officeart/2008/layout/HorizontalMultiLevelHierarchy"/>
    <dgm:cxn modelId="{8204DB30-3131-4A5B-9B9E-78E89223E267}" type="presParOf" srcId="{5942A3D9-415C-43BF-AE9F-7417E23934F0}" destId="{AC4236CD-CA75-44B5-A5F3-5319DB1D8B8E}" srcOrd="4" destOrd="0" presId="urn:microsoft.com/office/officeart/2008/layout/HorizontalMultiLevelHierarchy"/>
    <dgm:cxn modelId="{E3898DD4-A232-4D1D-80B9-67B30EBB61F4}" type="presParOf" srcId="{AC4236CD-CA75-44B5-A5F3-5319DB1D8B8E}" destId="{52C687FB-BB9A-4A8E-8A0D-73A033AB26A6}" srcOrd="0" destOrd="0" presId="urn:microsoft.com/office/officeart/2008/layout/HorizontalMultiLevelHierarchy"/>
    <dgm:cxn modelId="{F9B803C9-E0CD-49F3-848C-894F76F97091}" type="presParOf" srcId="{5942A3D9-415C-43BF-AE9F-7417E23934F0}" destId="{FC06D725-64CB-4B1E-8926-9DA938C6CD04}" srcOrd="5" destOrd="0" presId="urn:microsoft.com/office/officeart/2008/layout/HorizontalMultiLevelHierarchy"/>
    <dgm:cxn modelId="{918D31B1-0D53-49CE-A852-91DB4C8393EB}" type="presParOf" srcId="{FC06D725-64CB-4B1E-8926-9DA938C6CD04}" destId="{C0431524-BE6C-45D8-8742-3218C1BF830D}" srcOrd="0" destOrd="0" presId="urn:microsoft.com/office/officeart/2008/layout/HorizontalMultiLevelHierarchy"/>
    <dgm:cxn modelId="{B3BB2D97-8682-4EB9-BAAD-E956AC2BF392}" type="presParOf" srcId="{FC06D725-64CB-4B1E-8926-9DA938C6CD04}" destId="{73B33F08-EB9C-45AB-8C60-B4E1BC924FAE}"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FDF07B2-CFD4-4982-8FA5-6C7B471BF7DA}" type="doc">
      <dgm:prSet loTypeId="urn:microsoft.com/office/officeart/2005/8/layout/hierarchy2" loCatId="hierarchy" qsTypeId="urn:microsoft.com/office/officeart/2005/8/quickstyle/simple2" qsCatId="simple" csTypeId="urn:microsoft.com/office/officeart/2005/8/colors/accent1_1" csCatId="accent1" phldr="1"/>
      <dgm:spPr/>
      <dgm:t>
        <a:bodyPr/>
        <a:lstStyle/>
        <a:p>
          <a:endParaRPr lang="zh-CN" altLang="en-US"/>
        </a:p>
      </dgm:t>
    </dgm:pt>
    <dgm:pt modelId="{A6026409-C82E-422F-9D0E-EAB37626B43F}">
      <dgm:prSet custT="1"/>
      <dgm:spPr/>
      <dgm:t>
        <a:bodyPr/>
        <a:lstStyle/>
        <a:p>
          <a:pPr algn="l" rtl="0"/>
          <a:r>
            <a:rPr kumimoji="1" lang="zh-CN" altLang="en-US" sz="1800" dirty="0" smtClean="0"/>
            <a:t>主动化：传统服务模式和形式限制了图书馆服务的主动性和扩展性</a:t>
          </a:r>
          <a:endParaRPr lang="zh-CN" altLang="en-US" sz="1800" dirty="0"/>
        </a:p>
      </dgm:t>
    </dgm:pt>
    <dgm:pt modelId="{26DEEBCB-B9B4-482A-89E4-180C20102D89}" type="parTrans" cxnId="{2AB3F0A6-4985-452B-96FF-0755C9AF9664}">
      <dgm:prSet/>
      <dgm:spPr/>
      <dgm:t>
        <a:bodyPr/>
        <a:lstStyle/>
        <a:p>
          <a:endParaRPr lang="zh-CN" altLang="en-US"/>
        </a:p>
      </dgm:t>
    </dgm:pt>
    <dgm:pt modelId="{D9AEB2EF-D11C-4BE9-A6AA-9CB332236AE4}" type="sibTrans" cxnId="{2AB3F0A6-4985-452B-96FF-0755C9AF9664}">
      <dgm:prSet/>
      <dgm:spPr/>
      <dgm:t>
        <a:bodyPr/>
        <a:lstStyle/>
        <a:p>
          <a:endParaRPr lang="zh-CN" altLang="en-US"/>
        </a:p>
      </dgm:t>
    </dgm:pt>
    <dgm:pt modelId="{9074EA9E-F08A-4045-BEC2-015D16286C29}">
      <dgm:prSet custT="1"/>
      <dgm:spPr/>
      <dgm:t>
        <a:bodyPr/>
        <a:lstStyle/>
        <a:p>
          <a:pPr algn="l" rtl="0"/>
          <a:r>
            <a:rPr kumimoji="1" lang="zh-CN" altLang="en-US" sz="1800" dirty="0" smtClean="0"/>
            <a:t>均等化：传统服务模式和形式限制了读者对资源与服务的需求</a:t>
          </a:r>
          <a:endParaRPr lang="zh-CN" altLang="en-US" sz="1800" dirty="0"/>
        </a:p>
      </dgm:t>
    </dgm:pt>
    <dgm:pt modelId="{726DE80A-D7AD-4C7B-97AA-DB77CFCB59B4}" type="parTrans" cxnId="{6B024170-B4E1-4777-9CD0-4E471EC7F394}">
      <dgm:prSet/>
      <dgm:spPr/>
      <dgm:t>
        <a:bodyPr/>
        <a:lstStyle/>
        <a:p>
          <a:endParaRPr lang="zh-CN" altLang="en-US"/>
        </a:p>
      </dgm:t>
    </dgm:pt>
    <dgm:pt modelId="{D27F6971-E18E-4A15-B371-0ECD0E9A7276}" type="sibTrans" cxnId="{6B024170-B4E1-4777-9CD0-4E471EC7F394}">
      <dgm:prSet/>
      <dgm:spPr/>
      <dgm:t>
        <a:bodyPr/>
        <a:lstStyle/>
        <a:p>
          <a:endParaRPr lang="zh-CN" altLang="en-US"/>
        </a:p>
      </dgm:t>
    </dgm:pt>
    <dgm:pt modelId="{60EA6CCB-6472-4B3F-92E0-7AE5D3F0717C}">
      <dgm:prSet custT="1"/>
      <dgm:spPr/>
      <dgm:t>
        <a:bodyPr/>
        <a:lstStyle/>
        <a:p>
          <a:pPr rtl="0"/>
          <a:r>
            <a:rPr lang="zh-CN" altLang="en-US" sz="2000" smtClean="0"/>
            <a:t>个性化</a:t>
          </a:r>
          <a:endParaRPr lang="zh-CN" altLang="en-US" sz="2000" dirty="0"/>
        </a:p>
      </dgm:t>
    </dgm:pt>
    <dgm:pt modelId="{A5BB305B-5B34-43CF-B917-F0CB70D998CB}" type="parTrans" cxnId="{190B0772-84C6-4AF8-AE20-C225B48FCC0C}">
      <dgm:prSet/>
      <dgm:spPr/>
      <dgm:t>
        <a:bodyPr/>
        <a:lstStyle/>
        <a:p>
          <a:endParaRPr lang="zh-CN" altLang="en-US"/>
        </a:p>
      </dgm:t>
    </dgm:pt>
    <dgm:pt modelId="{38E99003-193E-4496-92D6-360D35D22EF3}" type="sibTrans" cxnId="{190B0772-84C6-4AF8-AE20-C225B48FCC0C}">
      <dgm:prSet/>
      <dgm:spPr/>
      <dgm:t>
        <a:bodyPr/>
        <a:lstStyle/>
        <a:p>
          <a:endParaRPr lang="zh-CN" altLang="en-US"/>
        </a:p>
      </dgm:t>
    </dgm:pt>
    <dgm:pt modelId="{01076209-1036-40C5-89A7-751C9C9CE149}">
      <dgm:prSet custT="1"/>
      <dgm:spPr/>
      <dgm:t>
        <a:bodyPr/>
        <a:lstStyle/>
        <a:p>
          <a:pPr algn="l" rtl="0"/>
          <a:r>
            <a:rPr kumimoji="1" lang="zh-CN" altLang="en-US" sz="1800" i="0" smtClean="0"/>
            <a:t>满足读者即时性信息需求：应急处理（续借、预约）、应急查询（自己的借阅、书目、全文等）或应急咨询、挂失、移动中打发无聊、碎片时间阅读等</a:t>
          </a:r>
          <a:endParaRPr lang="zh-CN" altLang="en-US" sz="1800" dirty="0"/>
        </a:p>
      </dgm:t>
    </dgm:pt>
    <dgm:pt modelId="{2B1FA0BE-FE8D-4604-9E7D-0B162E784A95}" type="parTrans" cxnId="{2EEF8209-31BD-464F-B994-C676327A3859}">
      <dgm:prSet/>
      <dgm:spPr/>
      <dgm:t>
        <a:bodyPr/>
        <a:lstStyle/>
        <a:p>
          <a:endParaRPr lang="zh-CN" altLang="en-US"/>
        </a:p>
      </dgm:t>
    </dgm:pt>
    <dgm:pt modelId="{D9F20013-FB22-4E64-83F9-D4656E86456A}" type="sibTrans" cxnId="{2EEF8209-31BD-464F-B994-C676327A3859}">
      <dgm:prSet/>
      <dgm:spPr/>
      <dgm:t>
        <a:bodyPr/>
        <a:lstStyle/>
        <a:p>
          <a:endParaRPr lang="zh-CN" altLang="en-US"/>
        </a:p>
      </dgm:t>
    </dgm:pt>
    <dgm:pt modelId="{84BC83FD-E3CC-449E-95F0-6F25B11FCF60}">
      <dgm:prSet custT="1"/>
      <dgm:spPr/>
      <dgm:t>
        <a:bodyPr/>
        <a:lstStyle/>
        <a:p>
          <a:pPr algn="l" rtl="0"/>
          <a:r>
            <a:rPr kumimoji="1" lang="zh-CN" altLang="en-US" sz="1600" dirty="0" smtClean="0"/>
            <a:t>实现图书馆主动和个性化服务：信息推送（活动、讲座、公告、新资源通报）、提醒（到期、催还、预约到书通知等）</a:t>
          </a:r>
          <a:endParaRPr lang="zh-CN" altLang="en-US" sz="1600" dirty="0"/>
        </a:p>
      </dgm:t>
    </dgm:pt>
    <dgm:pt modelId="{1F5660CE-9794-4350-8584-8830934546B6}" type="parTrans" cxnId="{8CEAB72A-479B-450C-B7FE-621259C373B9}">
      <dgm:prSet/>
      <dgm:spPr/>
      <dgm:t>
        <a:bodyPr/>
        <a:lstStyle/>
        <a:p>
          <a:endParaRPr lang="zh-CN" altLang="en-US"/>
        </a:p>
      </dgm:t>
    </dgm:pt>
    <dgm:pt modelId="{D83613CC-44E0-4E6D-9B4A-4B06633867AD}" type="sibTrans" cxnId="{8CEAB72A-479B-450C-B7FE-621259C373B9}">
      <dgm:prSet/>
      <dgm:spPr/>
      <dgm:t>
        <a:bodyPr/>
        <a:lstStyle/>
        <a:p>
          <a:endParaRPr lang="zh-CN" altLang="en-US"/>
        </a:p>
      </dgm:t>
    </dgm:pt>
    <dgm:pt modelId="{EEC33769-B503-4282-9071-AEC588BD0C48}">
      <dgm:prSet custT="1"/>
      <dgm:spPr/>
      <dgm:t>
        <a:bodyPr/>
        <a:lstStyle/>
        <a:p>
          <a:pPr algn="l" rtl="0"/>
          <a:r>
            <a:rPr kumimoji="1" lang="zh-CN" altLang="en-US" sz="1600" i="0" dirty="0" smtClean="0"/>
            <a:t>功能有待扩充，尚需在实践中探索</a:t>
          </a:r>
          <a:endParaRPr lang="zh-CN" altLang="en-US" sz="1600" dirty="0"/>
        </a:p>
      </dgm:t>
    </dgm:pt>
    <dgm:pt modelId="{BBF6C7A6-D1C4-409A-B319-299FDB3A0ED4}" type="parTrans" cxnId="{DD453A04-42F5-4F9B-9AE5-D141CD2939F7}">
      <dgm:prSet/>
      <dgm:spPr/>
      <dgm:t>
        <a:bodyPr/>
        <a:lstStyle/>
        <a:p>
          <a:endParaRPr lang="zh-CN" altLang="en-US"/>
        </a:p>
      </dgm:t>
    </dgm:pt>
    <dgm:pt modelId="{48A3B0ED-2C7E-47B4-9E4E-C9FD649225B7}" type="sibTrans" cxnId="{DD453A04-42F5-4F9B-9AE5-D141CD2939F7}">
      <dgm:prSet/>
      <dgm:spPr/>
      <dgm:t>
        <a:bodyPr/>
        <a:lstStyle/>
        <a:p>
          <a:endParaRPr lang="zh-CN" altLang="en-US"/>
        </a:p>
      </dgm:t>
    </dgm:pt>
    <dgm:pt modelId="{02F22F99-7937-4A70-835A-6615870AE90B}" type="pres">
      <dgm:prSet presAssocID="{4FDF07B2-CFD4-4982-8FA5-6C7B471BF7DA}" presName="diagram" presStyleCnt="0">
        <dgm:presLayoutVars>
          <dgm:chPref val="1"/>
          <dgm:dir/>
          <dgm:animOne val="branch"/>
          <dgm:animLvl val="lvl"/>
          <dgm:resizeHandles val="exact"/>
        </dgm:presLayoutVars>
      </dgm:prSet>
      <dgm:spPr/>
      <dgm:t>
        <a:bodyPr/>
        <a:lstStyle/>
        <a:p>
          <a:endParaRPr lang="zh-CN" altLang="en-US"/>
        </a:p>
      </dgm:t>
    </dgm:pt>
    <dgm:pt modelId="{9B92430F-188C-4D59-8282-3E0AA8AC6AEC}" type="pres">
      <dgm:prSet presAssocID="{A6026409-C82E-422F-9D0E-EAB37626B43F}" presName="root1" presStyleCnt="0"/>
      <dgm:spPr/>
      <dgm:t>
        <a:bodyPr/>
        <a:lstStyle/>
        <a:p>
          <a:endParaRPr lang="zh-CN" altLang="en-US"/>
        </a:p>
      </dgm:t>
    </dgm:pt>
    <dgm:pt modelId="{811ACF7B-955F-4AB1-863D-E78EAC3CF32F}" type="pres">
      <dgm:prSet presAssocID="{A6026409-C82E-422F-9D0E-EAB37626B43F}" presName="LevelOneTextNode" presStyleLbl="node0" presStyleIdx="0" presStyleCnt="3" custScaleX="167395" custLinFactNeighborX="-32458" custLinFactNeighborY="5181">
        <dgm:presLayoutVars>
          <dgm:chPref val="3"/>
        </dgm:presLayoutVars>
      </dgm:prSet>
      <dgm:spPr/>
      <dgm:t>
        <a:bodyPr/>
        <a:lstStyle/>
        <a:p>
          <a:endParaRPr lang="zh-CN" altLang="en-US"/>
        </a:p>
      </dgm:t>
    </dgm:pt>
    <dgm:pt modelId="{252A8B59-3812-4FA4-B277-77FA4D52C86B}" type="pres">
      <dgm:prSet presAssocID="{A6026409-C82E-422F-9D0E-EAB37626B43F}" presName="level2hierChild" presStyleCnt="0"/>
      <dgm:spPr/>
      <dgm:t>
        <a:bodyPr/>
        <a:lstStyle/>
        <a:p>
          <a:endParaRPr lang="zh-CN" altLang="en-US"/>
        </a:p>
      </dgm:t>
    </dgm:pt>
    <dgm:pt modelId="{708E294E-D782-4AA5-8F3F-464D0291C6F4}" type="pres">
      <dgm:prSet presAssocID="{9074EA9E-F08A-4045-BEC2-015D16286C29}" presName="root1" presStyleCnt="0"/>
      <dgm:spPr/>
      <dgm:t>
        <a:bodyPr/>
        <a:lstStyle/>
        <a:p>
          <a:endParaRPr lang="zh-CN" altLang="en-US"/>
        </a:p>
      </dgm:t>
    </dgm:pt>
    <dgm:pt modelId="{9D149823-E2E6-4055-89AF-615E35B7188D}" type="pres">
      <dgm:prSet presAssocID="{9074EA9E-F08A-4045-BEC2-015D16286C29}" presName="LevelOneTextNode" presStyleLbl="node0" presStyleIdx="1" presStyleCnt="3" custScaleX="116693" custLinFactNeighborX="-31176" custLinFactNeighborY="10128">
        <dgm:presLayoutVars>
          <dgm:chPref val="3"/>
        </dgm:presLayoutVars>
      </dgm:prSet>
      <dgm:spPr/>
      <dgm:t>
        <a:bodyPr/>
        <a:lstStyle/>
        <a:p>
          <a:endParaRPr lang="zh-CN" altLang="en-US"/>
        </a:p>
      </dgm:t>
    </dgm:pt>
    <dgm:pt modelId="{62741042-D622-40A8-8296-922452FD1D21}" type="pres">
      <dgm:prSet presAssocID="{9074EA9E-F08A-4045-BEC2-015D16286C29}" presName="level2hierChild" presStyleCnt="0"/>
      <dgm:spPr/>
      <dgm:t>
        <a:bodyPr/>
        <a:lstStyle/>
        <a:p>
          <a:endParaRPr lang="zh-CN" altLang="en-US"/>
        </a:p>
      </dgm:t>
    </dgm:pt>
    <dgm:pt modelId="{BDB89903-E01B-443A-8558-08537EFFE1F6}" type="pres">
      <dgm:prSet presAssocID="{60EA6CCB-6472-4B3F-92E0-7AE5D3F0717C}" presName="root1" presStyleCnt="0"/>
      <dgm:spPr/>
      <dgm:t>
        <a:bodyPr/>
        <a:lstStyle/>
        <a:p>
          <a:endParaRPr lang="zh-CN" altLang="en-US"/>
        </a:p>
      </dgm:t>
    </dgm:pt>
    <dgm:pt modelId="{6B9E7B07-748B-4BFD-973A-910242ECAC32}" type="pres">
      <dgm:prSet presAssocID="{60EA6CCB-6472-4B3F-92E0-7AE5D3F0717C}" presName="LevelOneTextNode" presStyleLbl="node0" presStyleIdx="2" presStyleCnt="3" custLinFactNeighborX="-19963" custLinFactNeighborY="-794">
        <dgm:presLayoutVars>
          <dgm:chPref val="3"/>
        </dgm:presLayoutVars>
      </dgm:prSet>
      <dgm:spPr/>
      <dgm:t>
        <a:bodyPr/>
        <a:lstStyle/>
        <a:p>
          <a:endParaRPr lang="zh-CN" altLang="en-US"/>
        </a:p>
      </dgm:t>
    </dgm:pt>
    <dgm:pt modelId="{513F09DD-FA66-453D-9630-8CBB299DE327}" type="pres">
      <dgm:prSet presAssocID="{60EA6CCB-6472-4B3F-92E0-7AE5D3F0717C}" presName="level2hierChild" presStyleCnt="0"/>
      <dgm:spPr/>
      <dgm:t>
        <a:bodyPr/>
        <a:lstStyle/>
        <a:p>
          <a:endParaRPr lang="zh-CN" altLang="en-US"/>
        </a:p>
      </dgm:t>
    </dgm:pt>
    <dgm:pt modelId="{3F57D0CA-70ED-4A8C-8F16-AA5334DCE516}" type="pres">
      <dgm:prSet presAssocID="{2B1FA0BE-FE8D-4604-9E7D-0B162E784A95}" presName="conn2-1" presStyleLbl="parChTrans1D2" presStyleIdx="0" presStyleCnt="3"/>
      <dgm:spPr/>
      <dgm:t>
        <a:bodyPr/>
        <a:lstStyle/>
        <a:p>
          <a:endParaRPr lang="zh-CN" altLang="en-US"/>
        </a:p>
      </dgm:t>
    </dgm:pt>
    <dgm:pt modelId="{6BAF43AB-059B-4D54-9BD2-366574ED65CB}" type="pres">
      <dgm:prSet presAssocID="{2B1FA0BE-FE8D-4604-9E7D-0B162E784A95}" presName="connTx" presStyleLbl="parChTrans1D2" presStyleIdx="0" presStyleCnt="3"/>
      <dgm:spPr/>
      <dgm:t>
        <a:bodyPr/>
        <a:lstStyle/>
        <a:p>
          <a:endParaRPr lang="zh-CN" altLang="en-US"/>
        </a:p>
      </dgm:t>
    </dgm:pt>
    <dgm:pt modelId="{3F0D2EF5-ED37-41E3-8E74-8B9F71E9F2B1}" type="pres">
      <dgm:prSet presAssocID="{01076209-1036-40C5-89A7-751C9C9CE149}" presName="root2" presStyleCnt="0"/>
      <dgm:spPr/>
      <dgm:t>
        <a:bodyPr/>
        <a:lstStyle/>
        <a:p>
          <a:endParaRPr lang="zh-CN" altLang="en-US"/>
        </a:p>
      </dgm:t>
    </dgm:pt>
    <dgm:pt modelId="{9CEE336D-05AD-4D33-8D02-9895D1D0C04D}" type="pres">
      <dgm:prSet presAssocID="{01076209-1036-40C5-89A7-751C9C9CE149}" presName="LevelTwoTextNode" presStyleLbl="node2" presStyleIdx="0" presStyleCnt="3" custScaleX="223458" custScaleY="160966">
        <dgm:presLayoutVars>
          <dgm:chPref val="3"/>
        </dgm:presLayoutVars>
      </dgm:prSet>
      <dgm:spPr/>
      <dgm:t>
        <a:bodyPr/>
        <a:lstStyle/>
        <a:p>
          <a:endParaRPr lang="zh-CN" altLang="en-US"/>
        </a:p>
      </dgm:t>
    </dgm:pt>
    <dgm:pt modelId="{1EF71294-6B6D-49DC-BE50-C2FE2E3BEA03}" type="pres">
      <dgm:prSet presAssocID="{01076209-1036-40C5-89A7-751C9C9CE149}" presName="level3hierChild" presStyleCnt="0"/>
      <dgm:spPr/>
      <dgm:t>
        <a:bodyPr/>
        <a:lstStyle/>
        <a:p>
          <a:endParaRPr lang="zh-CN" altLang="en-US"/>
        </a:p>
      </dgm:t>
    </dgm:pt>
    <dgm:pt modelId="{34989BF4-3B6F-45B7-854E-FA59CB7CB1E4}" type="pres">
      <dgm:prSet presAssocID="{1F5660CE-9794-4350-8584-8830934546B6}" presName="conn2-1" presStyleLbl="parChTrans1D2" presStyleIdx="1" presStyleCnt="3"/>
      <dgm:spPr/>
      <dgm:t>
        <a:bodyPr/>
        <a:lstStyle/>
        <a:p>
          <a:endParaRPr lang="zh-CN" altLang="en-US"/>
        </a:p>
      </dgm:t>
    </dgm:pt>
    <dgm:pt modelId="{A6770026-F0DF-45BB-8629-C22180034BFA}" type="pres">
      <dgm:prSet presAssocID="{1F5660CE-9794-4350-8584-8830934546B6}" presName="connTx" presStyleLbl="parChTrans1D2" presStyleIdx="1" presStyleCnt="3"/>
      <dgm:spPr/>
      <dgm:t>
        <a:bodyPr/>
        <a:lstStyle/>
        <a:p>
          <a:endParaRPr lang="zh-CN" altLang="en-US"/>
        </a:p>
      </dgm:t>
    </dgm:pt>
    <dgm:pt modelId="{31AA9A0D-0890-4E1B-A294-EE517EE7AD0C}" type="pres">
      <dgm:prSet presAssocID="{84BC83FD-E3CC-449E-95F0-6F25B11FCF60}" presName="root2" presStyleCnt="0"/>
      <dgm:spPr/>
      <dgm:t>
        <a:bodyPr/>
        <a:lstStyle/>
        <a:p>
          <a:endParaRPr lang="zh-CN" altLang="en-US"/>
        </a:p>
      </dgm:t>
    </dgm:pt>
    <dgm:pt modelId="{2CB6A992-9CF8-4A89-AD46-C32869945C87}" type="pres">
      <dgm:prSet presAssocID="{84BC83FD-E3CC-449E-95F0-6F25B11FCF60}" presName="LevelTwoTextNode" presStyleLbl="node2" presStyleIdx="1" presStyleCnt="3" custScaleX="223458">
        <dgm:presLayoutVars>
          <dgm:chPref val="3"/>
        </dgm:presLayoutVars>
      </dgm:prSet>
      <dgm:spPr/>
      <dgm:t>
        <a:bodyPr/>
        <a:lstStyle/>
        <a:p>
          <a:endParaRPr lang="zh-CN" altLang="en-US"/>
        </a:p>
      </dgm:t>
    </dgm:pt>
    <dgm:pt modelId="{56AF2496-3FEA-46EC-B9BC-0F4B52828056}" type="pres">
      <dgm:prSet presAssocID="{84BC83FD-E3CC-449E-95F0-6F25B11FCF60}" presName="level3hierChild" presStyleCnt="0"/>
      <dgm:spPr/>
      <dgm:t>
        <a:bodyPr/>
        <a:lstStyle/>
        <a:p>
          <a:endParaRPr lang="zh-CN" altLang="en-US"/>
        </a:p>
      </dgm:t>
    </dgm:pt>
    <dgm:pt modelId="{91A6A81D-A79A-4868-9A5B-CEC58CCFFC14}" type="pres">
      <dgm:prSet presAssocID="{BBF6C7A6-D1C4-409A-B319-299FDB3A0ED4}" presName="conn2-1" presStyleLbl="parChTrans1D2" presStyleIdx="2" presStyleCnt="3"/>
      <dgm:spPr/>
      <dgm:t>
        <a:bodyPr/>
        <a:lstStyle/>
        <a:p>
          <a:endParaRPr lang="zh-CN" altLang="en-US"/>
        </a:p>
      </dgm:t>
    </dgm:pt>
    <dgm:pt modelId="{11A2A8BC-7FD5-4D5B-A543-31D739143001}" type="pres">
      <dgm:prSet presAssocID="{BBF6C7A6-D1C4-409A-B319-299FDB3A0ED4}" presName="connTx" presStyleLbl="parChTrans1D2" presStyleIdx="2" presStyleCnt="3"/>
      <dgm:spPr/>
      <dgm:t>
        <a:bodyPr/>
        <a:lstStyle/>
        <a:p>
          <a:endParaRPr lang="zh-CN" altLang="en-US"/>
        </a:p>
      </dgm:t>
    </dgm:pt>
    <dgm:pt modelId="{52DB7916-52F7-4770-8DED-ADAECE052507}" type="pres">
      <dgm:prSet presAssocID="{EEC33769-B503-4282-9071-AEC588BD0C48}" presName="root2" presStyleCnt="0"/>
      <dgm:spPr/>
      <dgm:t>
        <a:bodyPr/>
        <a:lstStyle/>
        <a:p>
          <a:endParaRPr lang="zh-CN" altLang="en-US"/>
        </a:p>
      </dgm:t>
    </dgm:pt>
    <dgm:pt modelId="{52D07E8E-F1BC-4ABE-B6F4-3C91E12AD0D4}" type="pres">
      <dgm:prSet presAssocID="{EEC33769-B503-4282-9071-AEC588BD0C48}" presName="LevelTwoTextNode" presStyleLbl="node2" presStyleIdx="2" presStyleCnt="3" custScaleX="117160">
        <dgm:presLayoutVars>
          <dgm:chPref val="3"/>
        </dgm:presLayoutVars>
      </dgm:prSet>
      <dgm:spPr/>
      <dgm:t>
        <a:bodyPr/>
        <a:lstStyle/>
        <a:p>
          <a:endParaRPr lang="zh-CN" altLang="en-US"/>
        </a:p>
      </dgm:t>
    </dgm:pt>
    <dgm:pt modelId="{60102687-976C-4326-8B97-346E4B982A27}" type="pres">
      <dgm:prSet presAssocID="{EEC33769-B503-4282-9071-AEC588BD0C48}" presName="level3hierChild" presStyleCnt="0"/>
      <dgm:spPr/>
      <dgm:t>
        <a:bodyPr/>
        <a:lstStyle/>
        <a:p>
          <a:endParaRPr lang="zh-CN" altLang="en-US"/>
        </a:p>
      </dgm:t>
    </dgm:pt>
  </dgm:ptLst>
  <dgm:cxnLst>
    <dgm:cxn modelId="{6CA4AB4E-094C-49E7-BFA7-8B30A873CDFB}" type="presOf" srcId="{60EA6CCB-6472-4B3F-92E0-7AE5D3F0717C}" destId="{6B9E7B07-748B-4BFD-973A-910242ECAC32}" srcOrd="0" destOrd="0" presId="urn:microsoft.com/office/officeart/2005/8/layout/hierarchy2"/>
    <dgm:cxn modelId="{442FAC0F-E452-4AF2-9F00-D393AC2C249B}" type="presOf" srcId="{BBF6C7A6-D1C4-409A-B319-299FDB3A0ED4}" destId="{11A2A8BC-7FD5-4D5B-A543-31D739143001}" srcOrd="1" destOrd="0" presId="urn:microsoft.com/office/officeart/2005/8/layout/hierarchy2"/>
    <dgm:cxn modelId="{EF60B9E1-F291-49E2-B5AA-E7D824510706}" type="presOf" srcId="{84BC83FD-E3CC-449E-95F0-6F25B11FCF60}" destId="{2CB6A992-9CF8-4A89-AD46-C32869945C87}" srcOrd="0" destOrd="0" presId="urn:microsoft.com/office/officeart/2005/8/layout/hierarchy2"/>
    <dgm:cxn modelId="{14136D32-6423-4F2D-AAB7-8A31298C9294}" type="presOf" srcId="{BBF6C7A6-D1C4-409A-B319-299FDB3A0ED4}" destId="{91A6A81D-A79A-4868-9A5B-CEC58CCFFC14}" srcOrd="0" destOrd="0" presId="urn:microsoft.com/office/officeart/2005/8/layout/hierarchy2"/>
    <dgm:cxn modelId="{028785B3-9E2A-4F34-A6F9-DB623D3B0746}" type="presOf" srcId="{EEC33769-B503-4282-9071-AEC588BD0C48}" destId="{52D07E8E-F1BC-4ABE-B6F4-3C91E12AD0D4}" srcOrd="0" destOrd="0" presId="urn:microsoft.com/office/officeart/2005/8/layout/hierarchy2"/>
    <dgm:cxn modelId="{8CEAB72A-479B-450C-B7FE-621259C373B9}" srcId="{60EA6CCB-6472-4B3F-92E0-7AE5D3F0717C}" destId="{84BC83FD-E3CC-449E-95F0-6F25B11FCF60}" srcOrd="1" destOrd="0" parTransId="{1F5660CE-9794-4350-8584-8830934546B6}" sibTransId="{D83613CC-44E0-4E6D-9B4A-4B06633867AD}"/>
    <dgm:cxn modelId="{D69FAA5D-9FE0-4117-B2B1-B438E3EE050E}" type="presOf" srcId="{4FDF07B2-CFD4-4982-8FA5-6C7B471BF7DA}" destId="{02F22F99-7937-4A70-835A-6615870AE90B}" srcOrd="0" destOrd="0" presId="urn:microsoft.com/office/officeart/2005/8/layout/hierarchy2"/>
    <dgm:cxn modelId="{C55C4922-8491-413C-8721-E375AA0697E4}" type="presOf" srcId="{A6026409-C82E-422F-9D0E-EAB37626B43F}" destId="{811ACF7B-955F-4AB1-863D-E78EAC3CF32F}" srcOrd="0" destOrd="0" presId="urn:microsoft.com/office/officeart/2005/8/layout/hierarchy2"/>
    <dgm:cxn modelId="{96A21734-E9D7-4019-A9BC-43950877B1D2}" type="presOf" srcId="{01076209-1036-40C5-89A7-751C9C9CE149}" destId="{9CEE336D-05AD-4D33-8D02-9895D1D0C04D}" srcOrd="0" destOrd="0" presId="urn:microsoft.com/office/officeart/2005/8/layout/hierarchy2"/>
    <dgm:cxn modelId="{982F33F5-EAED-41B0-BAE1-58B4B6C8005D}" type="presOf" srcId="{2B1FA0BE-FE8D-4604-9E7D-0B162E784A95}" destId="{3F57D0CA-70ED-4A8C-8F16-AA5334DCE516}" srcOrd="0" destOrd="0" presId="urn:microsoft.com/office/officeart/2005/8/layout/hierarchy2"/>
    <dgm:cxn modelId="{F5A355A3-79B2-4F94-A5E1-D5BBD6DDB84D}" type="presOf" srcId="{2B1FA0BE-FE8D-4604-9E7D-0B162E784A95}" destId="{6BAF43AB-059B-4D54-9BD2-366574ED65CB}" srcOrd="1" destOrd="0" presId="urn:microsoft.com/office/officeart/2005/8/layout/hierarchy2"/>
    <dgm:cxn modelId="{2AB3F0A6-4985-452B-96FF-0755C9AF9664}" srcId="{4FDF07B2-CFD4-4982-8FA5-6C7B471BF7DA}" destId="{A6026409-C82E-422F-9D0E-EAB37626B43F}" srcOrd="0" destOrd="0" parTransId="{26DEEBCB-B9B4-482A-89E4-180C20102D89}" sibTransId="{D9AEB2EF-D11C-4BE9-A6AA-9CB332236AE4}"/>
    <dgm:cxn modelId="{C750CD4D-CEF8-44CF-B4E9-3FE5B4055699}" type="presOf" srcId="{1F5660CE-9794-4350-8584-8830934546B6}" destId="{A6770026-F0DF-45BB-8629-C22180034BFA}" srcOrd="1" destOrd="0" presId="urn:microsoft.com/office/officeart/2005/8/layout/hierarchy2"/>
    <dgm:cxn modelId="{DD453A04-42F5-4F9B-9AE5-D141CD2939F7}" srcId="{60EA6CCB-6472-4B3F-92E0-7AE5D3F0717C}" destId="{EEC33769-B503-4282-9071-AEC588BD0C48}" srcOrd="2" destOrd="0" parTransId="{BBF6C7A6-D1C4-409A-B319-299FDB3A0ED4}" sibTransId="{48A3B0ED-2C7E-47B4-9E4E-C9FD649225B7}"/>
    <dgm:cxn modelId="{D6FE3EA2-728E-4806-8CDF-FDA0E3F6FD86}" type="presOf" srcId="{9074EA9E-F08A-4045-BEC2-015D16286C29}" destId="{9D149823-E2E6-4055-89AF-615E35B7188D}" srcOrd="0" destOrd="0" presId="urn:microsoft.com/office/officeart/2005/8/layout/hierarchy2"/>
    <dgm:cxn modelId="{190B0772-84C6-4AF8-AE20-C225B48FCC0C}" srcId="{4FDF07B2-CFD4-4982-8FA5-6C7B471BF7DA}" destId="{60EA6CCB-6472-4B3F-92E0-7AE5D3F0717C}" srcOrd="2" destOrd="0" parTransId="{A5BB305B-5B34-43CF-B917-F0CB70D998CB}" sibTransId="{38E99003-193E-4496-92D6-360D35D22EF3}"/>
    <dgm:cxn modelId="{A4CBB624-3339-4B33-9C9F-A19208385719}" type="presOf" srcId="{1F5660CE-9794-4350-8584-8830934546B6}" destId="{34989BF4-3B6F-45B7-854E-FA59CB7CB1E4}" srcOrd="0" destOrd="0" presId="urn:microsoft.com/office/officeart/2005/8/layout/hierarchy2"/>
    <dgm:cxn modelId="{2EEF8209-31BD-464F-B994-C676327A3859}" srcId="{60EA6CCB-6472-4B3F-92E0-7AE5D3F0717C}" destId="{01076209-1036-40C5-89A7-751C9C9CE149}" srcOrd="0" destOrd="0" parTransId="{2B1FA0BE-FE8D-4604-9E7D-0B162E784A95}" sibTransId="{D9F20013-FB22-4E64-83F9-D4656E86456A}"/>
    <dgm:cxn modelId="{6B024170-B4E1-4777-9CD0-4E471EC7F394}" srcId="{4FDF07B2-CFD4-4982-8FA5-6C7B471BF7DA}" destId="{9074EA9E-F08A-4045-BEC2-015D16286C29}" srcOrd="1" destOrd="0" parTransId="{726DE80A-D7AD-4C7B-97AA-DB77CFCB59B4}" sibTransId="{D27F6971-E18E-4A15-B371-0ECD0E9A7276}"/>
    <dgm:cxn modelId="{CDC8F5A4-86D6-4781-862E-CB17891EF20D}" type="presParOf" srcId="{02F22F99-7937-4A70-835A-6615870AE90B}" destId="{9B92430F-188C-4D59-8282-3E0AA8AC6AEC}" srcOrd="0" destOrd="0" presId="urn:microsoft.com/office/officeart/2005/8/layout/hierarchy2"/>
    <dgm:cxn modelId="{E13B155F-261A-4DE2-8557-AA7B16FDDED0}" type="presParOf" srcId="{9B92430F-188C-4D59-8282-3E0AA8AC6AEC}" destId="{811ACF7B-955F-4AB1-863D-E78EAC3CF32F}" srcOrd="0" destOrd="0" presId="urn:microsoft.com/office/officeart/2005/8/layout/hierarchy2"/>
    <dgm:cxn modelId="{BAFB6490-3FB9-461D-8E3D-39249ECDEEF2}" type="presParOf" srcId="{9B92430F-188C-4D59-8282-3E0AA8AC6AEC}" destId="{252A8B59-3812-4FA4-B277-77FA4D52C86B}" srcOrd="1" destOrd="0" presId="urn:microsoft.com/office/officeart/2005/8/layout/hierarchy2"/>
    <dgm:cxn modelId="{31613A9D-A4DC-4F2F-9D44-E4B0AA2BBF99}" type="presParOf" srcId="{02F22F99-7937-4A70-835A-6615870AE90B}" destId="{708E294E-D782-4AA5-8F3F-464D0291C6F4}" srcOrd="1" destOrd="0" presId="urn:microsoft.com/office/officeart/2005/8/layout/hierarchy2"/>
    <dgm:cxn modelId="{BE40B814-38AC-4A1C-9A00-876E4DDF4CB2}" type="presParOf" srcId="{708E294E-D782-4AA5-8F3F-464D0291C6F4}" destId="{9D149823-E2E6-4055-89AF-615E35B7188D}" srcOrd="0" destOrd="0" presId="urn:microsoft.com/office/officeart/2005/8/layout/hierarchy2"/>
    <dgm:cxn modelId="{190426F9-5B62-4DBF-9B73-5FC226C607E9}" type="presParOf" srcId="{708E294E-D782-4AA5-8F3F-464D0291C6F4}" destId="{62741042-D622-40A8-8296-922452FD1D21}" srcOrd="1" destOrd="0" presId="urn:microsoft.com/office/officeart/2005/8/layout/hierarchy2"/>
    <dgm:cxn modelId="{F2A42B90-141D-4D25-AE5D-8EE65A527D45}" type="presParOf" srcId="{02F22F99-7937-4A70-835A-6615870AE90B}" destId="{BDB89903-E01B-443A-8558-08537EFFE1F6}" srcOrd="2" destOrd="0" presId="urn:microsoft.com/office/officeart/2005/8/layout/hierarchy2"/>
    <dgm:cxn modelId="{BD4E6B66-443B-4735-93CC-389EBE344B83}" type="presParOf" srcId="{BDB89903-E01B-443A-8558-08537EFFE1F6}" destId="{6B9E7B07-748B-4BFD-973A-910242ECAC32}" srcOrd="0" destOrd="0" presId="urn:microsoft.com/office/officeart/2005/8/layout/hierarchy2"/>
    <dgm:cxn modelId="{D7A1FBDB-838F-44DC-A001-385220B0A9E7}" type="presParOf" srcId="{BDB89903-E01B-443A-8558-08537EFFE1F6}" destId="{513F09DD-FA66-453D-9630-8CBB299DE327}" srcOrd="1" destOrd="0" presId="urn:microsoft.com/office/officeart/2005/8/layout/hierarchy2"/>
    <dgm:cxn modelId="{D89E9875-570F-4D15-84C8-B38B37CE3392}" type="presParOf" srcId="{513F09DD-FA66-453D-9630-8CBB299DE327}" destId="{3F57D0CA-70ED-4A8C-8F16-AA5334DCE516}" srcOrd="0" destOrd="0" presId="urn:microsoft.com/office/officeart/2005/8/layout/hierarchy2"/>
    <dgm:cxn modelId="{42F95D35-D298-4006-BA44-780AF8C38E5F}" type="presParOf" srcId="{3F57D0CA-70ED-4A8C-8F16-AA5334DCE516}" destId="{6BAF43AB-059B-4D54-9BD2-366574ED65CB}" srcOrd="0" destOrd="0" presId="urn:microsoft.com/office/officeart/2005/8/layout/hierarchy2"/>
    <dgm:cxn modelId="{6C20BC61-000E-405D-AABE-B8456105BC4A}" type="presParOf" srcId="{513F09DD-FA66-453D-9630-8CBB299DE327}" destId="{3F0D2EF5-ED37-41E3-8E74-8B9F71E9F2B1}" srcOrd="1" destOrd="0" presId="urn:microsoft.com/office/officeart/2005/8/layout/hierarchy2"/>
    <dgm:cxn modelId="{06C4C0A0-9D0F-41FA-AE66-5BCB5DC7A482}" type="presParOf" srcId="{3F0D2EF5-ED37-41E3-8E74-8B9F71E9F2B1}" destId="{9CEE336D-05AD-4D33-8D02-9895D1D0C04D}" srcOrd="0" destOrd="0" presId="urn:microsoft.com/office/officeart/2005/8/layout/hierarchy2"/>
    <dgm:cxn modelId="{91CF2683-611F-418A-9162-C933CD4D422F}" type="presParOf" srcId="{3F0D2EF5-ED37-41E3-8E74-8B9F71E9F2B1}" destId="{1EF71294-6B6D-49DC-BE50-C2FE2E3BEA03}" srcOrd="1" destOrd="0" presId="urn:microsoft.com/office/officeart/2005/8/layout/hierarchy2"/>
    <dgm:cxn modelId="{BBA38E91-F49F-4311-8CA7-90D19BA4EF31}" type="presParOf" srcId="{513F09DD-FA66-453D-9630-8CBB299DE327}" destId="{34989BF4-3B6F-45B7-854E-FA59CB7CB1E4}" srcOrd="2" destOrd="0" presId="urn:microsoft.com/office/officeart/2005/8/layout/hierarchy2"/>
    <dgm:cxn modelId="{D4048EDA-D5D9-4AD5-A1BC-1318D9444A0B}" type="presParOf" srcId="{34989BF4-3B6F-45B7-854E-FA59CB7CB1E4}" destId="{A6770026-F0DF-45BB-8629-C22180034BFA}" srcOrd="0" destOrd="0" presId="urn:microsoft.com/office/officeart/2005/8/layout/hierarchy2"/>
    <dgm:cxn modelId="{99C72E4C-7ED7-4ADC-B652-D3D2BA5C2ED6}" type="presParOf" srcId="{513F09DD-FA66-453D-9630-8CBB299DE327}" destId="{31AA9A0D-0890-4E1B-A294-EE517EE7AD0C}" srcOrd="3" destOrd="0" presId="urn:microsoft.com/office/officeart/2005/8/layout/hierarchy2"/>
    <dgm:cxn modelId="{9B315C76-E4F3-4163-A8E2-6D7C7BCA622A}" type="presParOf" srcId="{31AA9A0D-0890-4E1B-A294-EE517EE7AD0C}" destId="{2CB6A992-9CF8-4A89-AD46-C32869945C87}" srcOrd="0" destOrd="0" presId="urn:microsoft.com/office/officeart/2005/8/layout/hierarchy2"/>
    <dgm:cxn modelId="{23D83754-2E71-41DA-BDFD-C8AAD348F554}" type="presParOf" srcId="{31AA9A0D-0890-4E1B-A294-EE517EE7AD0C}" destId="{56AF2496-3FEA-46EC-B9BC-0F4B52828056}" srcOrd="1" destOrd="0" presId="urn:microsoft.com/office/officeart/2005/8/layout/hierarchy2"/>
    <dgm:cxn modelId="{6935F188-90BB-4F9F-90FC-44A9E49786E6}" type="presParOf" srcId="{513F09DD-FA66-453D-9630-8CBB299DE327}" destId="{91A6A81D-A79A-4868-9A5B-CEC58CCFFC14}" srcOrd="4" destOrd="0" presId="urn:microsoft.com/office/officeart/2005/8/layout/hierarchy2"/>
    <dgm:cxn modelId="{14C9F84A-BFA0-4DCD-B851-5EFAE2A000C2}" type="presParOf" srcId="{91A6A81D-A79A-4868-9A5B-CEC58CCFFC14}" destId="{11A2A8BC-7FD5-4D5B-A543-31D739143001}" srcOrd="0" destOrd="0" presId="urn:microsoft.com/office/officeart/2005/8/layout/hierarchy2"/>
    <dgm:cxn modelId="{2AF71FE5-F4B3-4218-BBB5-301FD64F0CC0}" type="presParOf" srcId="{513F09DD-FA66-453D-9630-8CBB299DE327}" destId="{52DB7916-52F7-4770-8DED-ADAECE052507}" srcOrd="5" destOrd="0" presId="urn:microsoft.com/office/officeart/2005/8/layout/hierarchy2"/>
    <dgm:cxn modelId="{82290CAC-6C60-47AE-A2F3-317D04D02423}" type="presParOf" srcId="{52DB7916-52F7-4770-8DED-ADAECE052507}" destId="{52D07E8E-F1BC-4ABE-B6F4-3C91E12AD0D4}" srcOrd="0" destOrd="0" presId="urn:microsoft.com/office/officeart/2005/8/layout/hierarchy2"/>
    <dgm:cxn modelId="{2A375ED8-C1FB-4F68-B2BF-F53BF69A1837}" type="presParOf" srcId="{52DB7916-52F7-4770-8DED-ADAECE052507}" destId="{60102687-976C-4326-8B97-346E4B982A27}"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58454F-E36F-4478-8AE4-DB75FF44C6E4}" type="datetimeFigureOut">
              <a:rPr lang="zh-CN" altLang="en-US" smtClean="0"/>
              <a:t>2013-06-06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94481D-D358-48D2-A204-D98F0C0F7935}" type="slidenum">
              <a:rPr lang="zh-CN" altLang="en-US" smtClean="0"/>
              <a:t>‹#›</a:t>
            </a:fld>
            <a:endParaRPr lang="zh-CN" altLang="en-US"/>
          </a:p>
        </p:txBody>
      </p:sp>
    </p:spTree>
    <p:extLst>
      <p:ext uri="{BB962C8B-B14F-4D97-AF65-F5344CB8AC3E}">
        <p14:creationId xmlns:p14="http://schemas.microsoft.com/office/powerpoint/2010/main" val="2173160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lvl="0"/>
            <a:r>
              <a:rPr lang="zh-CN" altLang="zh-CN" dirty="0" smtClean="0"/>
              <a:t>图书馆发展的轨迹</a:t>
            </a:r>
            <a:r>
              <a:rPr lang="en-US" altLang="zh-CN" dirty="0" smtClean="0"/>
              <a:t> </a:t>
            </a:r>
            <a:endParaRPr lang="zh-CN" altLang="zh-CN" sz="2400" dirty="0" smtClean="0"/>
          </a:p>
          <a:p>
            <a:pPr lvl="1"/>
            <a:r>
              <a:rPr lang="zh-CN" altLang="zh-CN" dirty="0" smtClean="0"/>
              <a:t>手工操作</a:t>
            </a:r>
            <a:r>
              <a:rPr lang="en-US" altLang="zh-CN" dirty="0" smtClean="0"/>
              <a:t> </a:t>
            </a:r>
            <a:endParaRPr lang="zh-CN" altLang="zh-CN" sz="2000" dirty="0" smtClean="0"/>
          </a:p>
          <a:p>
            <a:pPr lvl="1"/>
            <a:r>
              <a:rPr lang="zh-CN" altLang="zh-CN" dirty="0" smtClean="0"/>
              <a:t>自动化</a:t>
            </a:r>
            <a:r>
              <a:rPr lang="en-US" altLang="zh-CN" dirty="0" smtClean="0"/>
              <a:t> </a:t>
            </a:r>
            <a:endParaRPr lang="zh-CN" altLang="zh-CN" sz="2000" dirty="0" smtClean="0"/>
          </a:p>
          <a:p>
            <a:pPr lvl="1"/>
            <a:r>
              <a:rPr lang="zh-CN" altLang="zh-CN" dirty="0" smtClean="0"/>
              <a:t>数字化（网络化）</a:t>
            </a:r>
            <a:r>
              <a:rPr lang="en-US" altLang="zh-CN" dirty="0" smtClean="0"/>
              <a:t> </a:t>
            </a:r>
            <a:endParaRPr lang="zh-CN" altLang="zh-CN" sz="2000" dirty="0" smtClean="0"/>
          </a:p>
          <a:p>
            <a:pPr lvl="1"/>
            <a:r>
              <a:rPr lang="zh-CN" altLang="zh-CN" dirty="0" smtClean="0"/>
              <a:t>移动化（泛在化）</a:t>
            </a:r>
            <a:r>
              <a:rPr lang="en-US" altLang="zh-CN" dirty="0" smtClean="0"/>
              <a:t> </a:t>
            </a:r>
            <a:endParaRPr lang="zh-CN" altLang="zh-CN" sz="2000" dirty="0" smtClean="0"/>
          </a:p>
          <a:p>
            <a:pPr lvl="1"/>
            <a:r>
              <a:rPr lang="zh-CN" altLang="zh-CN" dirty="0" smtClean="0"/>
              <a:t>智慧化</a:t>
            </a:r>
            <a:endParaRPr lang="zh-CN" altLang="zh-CN" sz="2000" dirty="0" smtClean="0"/>
          </a:p>
          <a:p>
            <a:endParaRPr lang="zh-CN" altLang="en-US" dirty="0"/>
          </a:p>
        </p:txBody>
      </p:sp>
      <p:sp>
        <p:nvSpPr>
          <p:cNvPr id="4" name="灯片编号占位符 3"/>
          <p:cNvSpPr>
            <a:spLocks noGrp="1"/>
          </p:cNvSpPr>
          <p:nvPr>
            <p:ph type="sldNum" sz="quarter" idx="10"/>
          </p:nvPr>
        </p:nvSpPr>
        <p:spPr/>
        <p:txBody>
          <a:bodyPr/>
          <a:lstStyle/>
          <a:p>
            <a:pPr>
              <a:defRPr/>
            </a:pPr>
            <a:fld id="{CC89ADF3-4287-4CF1-B387-BBAF6802E6DB}" type="slidenum">
              <a:rPr lang="zh-CN" altLang="en-US" smtClean="0">
                <a:solidFill>
                  <a:prstClr val="black"/>
                </a:solidFill>
              </a:rPr>
              <a:pPr>
                <a:defRPr/>
              </a:pPr>
              <a:t>47</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A94481D-D358-48D2-A204-D98F0C0F7935}" type="slidenum">
              <a:rPr lang="zh-CN" altLang="en-US" smtClean="0"/>
              <a:t>58</a:t>
            </a:fld>
            <a:endParaRPr lang="zh-CN" altLang="en-US"/>
          </a:p>
        </p:txBody>
      </p:sp>
    </p:spTree>
    <p:extLst>
      <p:ext uri="{BB962C8B-B14F-4D97-AF65-F5344CB8AC3E}">
        <p14:creationId xmlns:p14="http://schemas.microsoft.com/office/powerpoint/2010/main" val="3255917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C89ADF3-4287-4CF1-B387-BBAF6802E6DB}" type="slidenum">
              <a:rPr lang="zh-CN" altLang="en-US" smtClean="0"/>
              <a:pPr>
                <a:defRPr/>
              </a:pPr>
              <a:t>61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71406"/>
            <a:ext cx="8229600" cy="1000140"/>
          </a:xfrm>
        </p:spPr>
        <p:txBody>
          <a:bodyPr/>
          <a:lstStyle>
            <a:lvl1pPr algn="l">
              <a:defRPr/>
            </a:lvl1pPr>
          </a:lstStyle>
          <a:p>
            <a:r>
              <a:rPr lang="zh-CN" altLang="en-US" smtClean="0"/>
              <a:t>单击此处编辑母版标题样式</a:t>
            </a:r>
            <a:endParaRPr lang="zh-CN" altLang="en-US" dirty="0"/>
          </a:p>
        </p:txBody>
      </p:sp>
      <p:sp>
        <p:nvSpPr>
          <p:cNvPr id="3" name="内容占位符 2"/>
          <p:cNvSpPr>
            <a:spLocks noGrp="1"/>
          </p:cNvSpPr>
          <p:nvPr>
            <p:ph idx="1"/>
          </p:nvPr>
        </p:nvSpPr>
        <p:spPr>
          <a:xfrm>
            <a:off x="457200" y="1214422"/>
            <a:ext cx="8229600" cy="49117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D0ED2FF-D6DA-4FB0-AFE4-2B6E9014387C}"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43000" y="1981200"/>
            <a:ext cx="35814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876800" y="1981200"/>
            <a:ext cx="3581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876800" y="4114800"/>
            <a:ext cx="3581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685800" y="6248400"/>
            <a:ext cx="1905000" cy="457200"/>
          </a:xfrm>
        </p:spPr>
        <p:txBody>
          <a:bodyPr/>
          <a:lstStyle>
            <a:lvl1pPr>
              <a:defRPr/>
            </a:lvl1pPr>
          </a:lstStyle>
          <a:p>
            <a:fld id="{1243199F-A841-456A-9028-5F150436D805}" type="datetime1">
              <a:rPr lang="zh-CN" altLang="en-US" smtClean="0"/>
              <a:pPr/>
              <a:t>2013-06-06</a:t>
            </a:fld>
            <a:endParaRPr lang="en-US" altLang="zh-CN"/>
          </a:p>
        </p:txBody>
      </p:sp>
      <p:sp>
        <p:nvSpPr>
          <p:cNvPr id="7" name="页脚占位符 6"/>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248400"/>
            <a:ext cx="1905000" cy="457200"/>
          </a:xfrm>
        </p:spPr>
        <p:txBody>
          <a:bodyPr/>
          <a:lstStyle>
            <a:lvl1pPr>
              <a:defRPr/>
            </a:lvl1pPr>
          </a:lstStyle>
          <a:p>
            <a:fld id="{E7CE10C7-0CE8-4D05-9EFE-7C3BA2A7F8E5}" type="slidenum">
              <a:rPr lang="zh-CN" altLang="en-US"/>
              <a:pPr/>
              <a:t>‹#›</a:t>
            </a:fld>
            <a:endParaRPr lang="en-US" altLang="zh-CN"/>
          </a:p>
        </p:txBody>
      </p:sp>
    </p:spTree>
    <p:extLst>
      <p:ext uri="{BB962C8B-B14F-4D97-AF65-F5344CB8AC3E}">
        <p14:creationId xmlns:p14="http://schemas.microsoft.com/office/powerpoint/2010/main" val="38950298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lgn="l" rtl="0">
              <a:defRPr/>
            </a:pPr>
            <a:fld id="{A8A43CCD-8A0B-4579-A239-35D5C9C69744}"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5"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6" name="灯片编号占位符 5"/>
          <p:cNvSpPr>
            <a:spLocks noGrp="1"/>
          </p:cNvSpPr>
          <p:nvPr>
            <p:ph type="sldNum" sz="quarter" idx="12"/>
          </p:nvPr>
        </p:nvSpPr>
        <p:spPr/>
        <p:txBody>
          <a:bodyPr/>
          <a:lstStyle>
            <a:lvl1pPr>
              <a:defRPr/>
            </a:lvl1pPr>
          </a:lstStyle>
          <a:p>
            <a:pPr algn="r" rtl="0">
              <a:defRPr/>
            </a:pPr>
            <a:fld id="{1399C61D-7452-4C67-B44E-05BC90202BD7}"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lgn="l" rtl="0">
              <a:defRPr/>
            </a:pPr>
            <a:fld id="{CB3EA0B3-71B9-43CF-9816-BAFCF788B868}"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5"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6" name="灯片编号占位符 5"/>
          <p:cNvSpPr>
            <a:spLocks noGrp="1"/>
          </p:cNvSpPr>
          <p:nvPr>
            <p:ph type="sldNum" sz="quarter" idx="12"/>
          </p:nvPr>
        </p:nvSpPr>
        <p:spPr/>
        <p:txBody>
          <a:bodyPr/>
          <a:lstStyle>
            <a:lvl1pPr>
              <a:defRPr/>
            </a:lvl1pPr>
          </a:lstStyle>
          <a:p>
            <a:pPr algn="r" rtl="0">
              <a:defRPr/>
            </a:pPr>
            <a:fld id="{D2290B5D-9273-4E96-9AE6-3DD606AA56EA}"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lgn="l" rtl="0">
              <a:defRPr/>
            </a:pPr>
            <a:fld id="{7FCFFD0D-896F-4F17-AE69-10A0DEB913A8}"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5"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6" name="灯片编号占位符 5"/>
          <p:cNvSpPr>
            <a:spLocks noGrp="1"/>
          </p:cNvSpPr>
          <p:nvPr>
            <p:ph type="sldNum" sz="quarter" idx="12"/>
          </p:nvPr>
        </p:nvSpPr>
        <p:spPr/>
        <p:txBody>
          <a:bodyPr/>
          <a:lstStyle>
            <a:lvl1pPr>
              <a:defRPr/>
            </a:lvl1pPr>
          </a:lstStyle>
          <a:p>
            <a:pPr algn="r" rtl="0">
              <a:defRPr/>
            </a:pPr>
            <a:fld id="{6EC19BD4-9983-4AA4-A80E-940F96DE89FA}"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lgn="l" rtl="0">
              <a:defRPr/>
            </a:pPr>
            <a:fld id="{D70108AE-4F25-4128-8B25-A81E4925459D}"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6"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7" name="灯片编号占位符 5"/>
          <p:cNvSpPr>
            <a:spLocks noGrp="1"/>
          </p:cNvSpPr>
          <p:nvPr>
            <p:ph type="sldNum" sz="quarter" idx="12"/>
          </p:nvPr>
        </p:nvSpPr>
        <p:spPr/>
        <p:txBody>
          <a:bodyPr/>
          <a:lstStyle>
            <a:lvl1pPr>
              <a:defRPr/>
            </a:lvl1pPr>
          </a:lstStyle>
          <a:p>
            <a:pPr algn="r" rtl="0">
              <a:defRPr/>
            </a:pPr>
            <a:fld id="{5297235C-92B7-46F6-B0ED-46065BE5EE5C}"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lgn="l" rtl="0">
              <a:defRPr/>
            </a:pPr>
            <a:fld id="{13805324-84A7-4978-8EFF-361BE987DA01}"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8"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9" name="灯片编号占位符 5"/>
          <p:cNvSpPr>
            <a:spLocks noGrp="1"/>
          </p:cNvSpPr>
          <p:nvPr>
            <p:ph type="sldNum" sz="quarter" idx="12"/>
          </p:nvPr>
        </p:nvSpPr>
        <p:spPr/>
        <p:txBody>
          <a:bodyPr/>
          <a:lstStyle>
            <a:lvl1pPr>
              <a:defRPr/>
            </a:lvl1pPr>
          </a:lstStyle>
          <a:p>
            <a:pPr algn="r" rtl="0">
              <a:defRPr/>
            </a:pPr>
            <a:fld id="{F312E427-CF75-4CDE-A2E9-2CEE8197C5E8}"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lgn="l" rtl="0">
              <a:defRPr/>
            </a:pPr>
            <a:fld id="{89793716-280B-4FBD-BF21-B64560E4FCE3}"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4"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5" name="灯片编号占位符 5"/>
          <p:cNvSpPr>
            <a:spLocks noGrp="1"/>
          </p:cNvSpPr>
          <p:nvPr>
            <p:ph type="sldNum" sz="quarter" idx="12"/>
          </p:nvPr>
        </p:nvSpPr>
        <p:spPr/>
        <p:txBody>
          <a:bodyPr/>
          <a:lstStyle>
            <a:lvl1pPr>
              <a:defRPr/>
            </a:lvl1pPr>
          </a:lstStyle>
          <a:p>
            <a:pPr algn="r" rtl="0">
              <a:defRPr/>
            </a:pPr>
            <a:fld id="{273BB249-3A58-43FA-B365-B8E0C9FCABDA}"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lgn="l" rtl="0">
              <a:defRPr/>
            </a:pPr>
            <a:fld id="{F9754973-D5D2-4E82-8EFE-99E429AC8CB9}"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3"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4" name="灯片编号占位符 5"/>
          <p:cNvSpPr>
            <a:spLocks noGrp="1"/>
          </p:cNvSpPr>
          <p:nvPr>
            <p:ph type="sldNum" sz="quarter" idx="12"/>
          </p:nvPr>
        </p:nvSpPr>
        <p:spPr/>
        <p:txBody>
          <a:bodyPr/>
          <a:lstStyle>
            <a:lvl1pPr>
              <a:defRPr/>
            </a:lvl1pPr>
          </a:lstStyle>
          <a:p>
            <a:pPr algn="r" rtl="0">
              <a:defRPr/>
            </a:pPr>
            <a:fld id="{E034EFCC-8630-463C-BF24-62AD93174282}"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lgn="l" rtl="0">
              <a:defRPr/>
            </a:pPr>
            <a:fld id="{A6613E4C-6E83-44D1-BE53-BD3532411198}"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6"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7" name="灯片编号占位符 5"/>
          <p:cNvSpPr>
            <a:spLocks noGrp="1"/>
          </p:cNvSpPr>
          <p:nvPr>
            <p:ph type="sldNum" sz="quarter" idx="12"/>
          </p:nvPr>
        </p:nvSpPr>
        <p:spPr/>
        <p:txBody>
          <a:bodyPr/>
          <a:lstStyle>
            <a:lvl1pPr>
              <a:defRPr/>
            </a:lvl1pPr>
          </a:lstStyle>
          <a:p>
            <a:pPr algn="r" rtl="0">
              <a:defRPr/>
            </a:pPr>
            <a:fld id="{678BDEAA-EFBC-4393-8C4C-031D57D43C88}"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lgn="l" rtl="0">
              <a:defRPr/>
            </a:pPr>
            <a:fld id="{23EDC850-CFA7-42CF-9459-36481CAE8CDC}"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6"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7" name="灯片编号占位符 5"/>
          <p:cNvSpPr>
            <a:spLocks noGrp="1"/>
          </p:cNvSpPr>
          <p:nvPr>
            <p:ph type="sldNum" sz="quarter" idx="12"/>
          </p:nvPr>
        </p:nvSpPr>
        <p:spPr/>
        <p:txBody>
          <a:bodyPr/>
          <a:lstStyle>
            <a:lvl1pPr>
              <a:defRPr/>
            </a:lvl1pPr>
          </a:lstStyle>
          <a:p>
            <a:pPr algn="r" rtl="0">
              <a:defRPr/>
            </a:pPr>
            <a:fld id="{58AD8C1D-2B04-497B-9285-6D9996360908}"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lgn="l" rtl="0">
              <a:defRPr/>
            </a:pPr>
            <a:fld id="{FA3B436D-1905-465E-AA14-22817A0A2401}"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5"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6" name="灯片编号占位符 5"/>
          <p:cNvSpPr>
            <a:spLocks noGrp="1"/>
          </p:cNvSpPr>
          <p:nvPr>
            <p:ph type="sldNum" sz="quarter" idx="12"/>
          </p:nvPr>
        </p:nvSpPr>
        <p:spPr/>
        <p:txBody>
          <a:bodyPr/>
          <a:lstStyle>
            <a:lvl1pPr>
              <a:defRPr/>
            </a:lvl1pPr>
          </a:lstStyle>
          <a:p>
            <a:pPr algn="r" rtl="0">
              <a:defRPr/>
            </a:pPr>
            <a:fld id="{E8F1D253-522A-4334-A9C7-54B5740792F6}"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lgn="l" rtl="0">
              <a:defRPr/>
            </a:pPr>
            <a:fld id="{B7781096-9010-442D-9A9B-08B12FD01AAB}" type="datetimeFigureOut">
              <a:rPr lang="zh-CN" altLang="en-US" sz="1200" kern="1200">
                <a:solidFill>
                  <a:prstClr val="black">
                    <a:tint val="75000"/>
                  </a:prstClr>
                </a:solidFill>
                <a:latin typeface="Calibri"/>
                <a:ea typeface="宋体"/>
                <a:cs typeface="+mn-cs"/>
              </a:rPr>
              <a:pPr algn="l" rtl="0">
                <a:defRPr/>
              </a:pPr>
              <a:t>2013-06-06</a:t>
            </a:fld>
            <a:endParaRPr lang="zh-CN" altLang="en-US" sz="1200" kern="1200">
              <a:solidFill>
                <a:prstClr val="black">
                  <a:tint val="75000"/>
                </a:prstClr>
              </a:solidFill>
              <a:latin typeface="Calibri"/>
              <a:ea typeface="宋体"/>
              <a:cs typeface="+mn-cs"/>
            </a:endParaRPr>
          </a:p>
        </p:txBody>
      </p:sp>
      <p:sp>
        <p:nvSpPr>
          <p:cNvPr id="5" name="页脚占位符 4"/>
          <p:cNvSpPr>
            <a:spLocks noGrp="1"/>
          </p:cNvSpPr>
          <p:nvPr>
            <p:ph type="ftr" sz="quarter" idx="11"/>
          </p:nvPr>
        </p:nvSpPr>
        <p:spPr/>
        <p:txBody>
          <a:bodyPr/>
          <a:lstStyle>
            <a:lvl1pPr>
              <a:defRPr/>
            </a:lvl1pPr>
          </a:lstStyle>
          <a:p>
            <a:pPr algn="ctr" rtl="0">
              <a:defRPr/>
            </a:pPr>
            <a:endParaRPr lang="zh-CN" altLang="en-US" sz="1200" kern="1200">
              <a:solidFill>
                <a:prstClr val="black">
                  <a:tint val="75000"/>
                </a:prstClr>
              </a:solidFill>
              <a:latin typeface="Calibri"/>
              <a:ea typeface="宋体"/>
              <a:cs typeface="+mn-cs"/>
            </a:endParaRPr>
          </a:p>
        </p:txBody>
      </p:sp>
      <p:sp>
        <p:nvSpPr>
          <p:cNvPr id="6" name="灯片编号占位符 5"/>
          <p:cNvSpPr>
            <a:spLocks noGrp="1"/>
          </p:cNvSpPr>
          <p:nvPr>
            <p:ph type="sldNum" sz="quarter" idx="12"/>
          </p:nvPr>
        </p:nvSpPr>
        <p:spPr/>
        <p:txBody>
          <a:bodyPr/>
          <a:lstStyle>
            <a:lvl1pPr>
              <a:defRPr/>
            </a:lvl1pPr>
          </a:lstStyle>
          <a:p>
            <a:pPr algn="r" rtl="0">
              <a:defRPr/>
            </a:pPr>
            <a:fld id="{C65E1F48-75C4-4B7C-BE69-2263ED9FECE7}" type="slidenum">
              <a:rPr lang="zh-CN" altLang="en-US" sz="1200" kern="1200">
                <a:solidFill>
                  <a:prstClr val="black">
                    <a:tint val="75000"/>
                  </a:prstClr>
                </a:solidFill>
                <a:latin typeface="Calibri"/>
                <a:ea typeface="宋体"/>
                <a:cs typeface="+mn-cs"/>
              </a:rPr>
              <a:pPr algn="r" rtl="0">
                <a:defRPr/>
              </a:pPr>
              <a:t>‹#›</a:t>
            </a:fld>
            <a:endParaRPr lang="zh-CN" altLang="en-US" sz="1200" kern="1200">
              <a:solidFill>
                <a:prstClr val="black">
                  <a:tint val="75000"/>
                </a:prstClr>
              </a:solidFill>
              <a:latin typeface="Calibri"/>
              <a:ea typeface="宋体"/>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1"/>
      </p:bgRef>
    </p:bg>
    <p:spTree>
      <p:nvGrpSpPr>
        <p:cNvPr id="1" name=""/>
        <p:cNvGrpSpPr/>
        <p:nvPr/>
      </p:nvGrpSpPr>
      <p:grpSpPr>
        <a:xfrm>
          <a:off x="0" y="0"/>
          <a:ext cx="0" cy="0"/>
          <a:chOff x="0" y="0"/>
          <a:chExt cx="0" cy="0"/>
        </a:xfrm>
      </p:grpSpPr>
      <p:sp>
        <p:nvSpPr>
          <p:cNvPr id="12" name="矩形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2400">
              <a:solidFill>
                <a:prstClr val="white"/>
              </a:solidFill>
            </a:endParaRPr>
          </a:p>
        </p:txBody>
      </p:sp>
      <p:sp useBgFill="1">
        <p:nvSpPr>
          <p:cNvPr id="13" name="圆角矩形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9" name="副标题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p:txBody>
          <a:bodyPr/>
          <a:lstStyle/>
          <a:p>
            <a:fld id="{F81AD01D-C201-47DB-BB7C-3A1FCED8C0F5}" type="datetime1">
              <a:rPr lang="zh-CN" altLang="en-US" smtClean="0">
                <a:solidFill>
                  <a:srgbClr val="2F2F2F"/>
                </a:solidFill>
              </a:rPr>
              <a:pPr/>
              <a:t>2013-06-06</a:t>
            </a:fld>
            <a:endParaRPr lang="en-US" altLang="zh-CN">
              <a:solidFill>
                <a:srgbClr val="2F2F2F"/>
              </a:solidFill>
            </a:endParaRPr>
          </a:p>
        </p:txBody>
      </p:sp>
      <p:sp>
        <p:nvSpPr>
          <p:cNvPr id="17" name="页脚占位符 16"/>
          <p:cNvSpPr>
            <a:spLocks noGrp="1"/>
          </p:cNvSpPr>
          <p:nvPr>
            <p:ph type="ftr" sz="quarter" idx="11"/>
          </p:nvPr>
        </p:nvSpPr>
        <p:spPr/>
        <p:txBody>
          <a:bodyPr/>
          <a:lstStyle/>
          <a:p>
            <a:endParaRPr lang="en-US" altLang="zh-CN">
              <a:solidFill>
                <a:srgbClr val="2F2F2F"/>
              </a:solidFill>
            </a:endParaRPr>
          </a:p>
        </p:txBody>
      </p:sp>
      <p:sp>
        <p:nvSpPr>
          <p:cNvPr id="29" name="灯片编号占位符 28"/>
          <p:cNvSpPr>
            <a:spLocks noGrp="1"/>
          </p:cNvSpPr>
          <p:nvPr>
            <p:ph type="sldNum" sz="quarter" idx="12"/>
          </p:nvPr>
        </p:nvSpPr>
        <p:spPr/>
        <p:txBody>
          <a:bodyPr lIns="0" tIns="0" rIns="0" bIns="0">
            <a:noAutofit/>
          </a:bodyPr>
          <a:lstStyle>
            <a:lvl1pPr>
              <a:defRPr sz="1400">
                <a:solidFill>
                  <a:srgbClr val="FFFFFF"/>
                </a:solidFill>
              </a:defRPr>
            </a:lvl1pPr>
          </a:lstStyle>
          <a:p>
            <a:fld id="{6B99E118-0931-452A-9559-ED0D3E2B21B0}" type="slidenum">
              <a:rPr lang="zh-CN" altLang="en-US" smtClean="0"/>
              <a:pPr/>
              <a:t>‹#›</a:t>
            </a:fld>
            <a:endParaRPr lang="en-US" altLang="zh-CN"/>
          </a:p>
        </p:txBody>
      </p:sp>
      <p:sp>
        <p:nvSpPr>
          <p:cNvPr id="7" name="矩形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10" name="矩形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11" name="矩形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8" name="标题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zh-CN" altLang="en-US" smtClean="0"/>
              <a:t>单击此处编辑母版标题样式</a:t>
            </a:r>
            <a:endParaRPr kumimoji="0" lang="en-US"/>
          </a:p>
        </p:txBody>
      </p:sp>
    </p:spTree>
    <p:extLst>
      <p:ext uri="{BB962C8B-B14F-4D97-AF65-F5344CB8AC3E}">
        <p14:creationId xmlns:p14="http://schemas.microsoft.com/office/powerpoint/2010/main" val="1663381347"/>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4" name="日期占位符 3"/>
          <p:cNvSpPr>
            <a:spLocks noGrp="1"/>
          </p:cNvSpPr>
          <p:nvPr>
            <p:ph type="dt" sz="half" idx="10"/>
          </p:nvPr>
        </p:nvSpPr>
        <p:spPr/>
        <p:txBody>
          <a:bodyPr/>
          <a:lstStyle/>
          <a:p>
            <a:fld id="{95F62FF3-5E89-41D2-800A-EB3A8863D221}" type="datetime1">
              <a:rPr lang="zh-CN" altLang="en-US" smtClean="0">
                <a:solidFill>
                  <a:srgbClr val="2F2F2F"/>
                </a:solidFill>
              </a:rPr>
              <a:pPr/>
              <a:t>2013-06-06</a:t>
            </a:fld>
            <a:endParaRPr lang="en-US" altLang="zh-CN">
              <a:solidFill>
                <a:srgbClr val="2F2F2F"/>
              </a:solidFill>
            </a:endParaRPr>
          </a:p>
        </p:txBody>
      </p:sp>
      <p:sp>
        <p:nvSpPr>
          <p:cNvPr id="5" name="页脚占位符 4"/>
          <p:cNvSpPr>
            <a:spLocks noGrp="1"/>
          </p:cNvSpPr>
          <p:nvPr>
            <p:ph type="ftr" sz="quarter" idx="11"/>
          </p:nvPr>
        </p:nvSpPr>
        <p:spPr/>
        <p:txBody>
          <a:bodyPr/>
          <a:lstStyle/>
          <a:p>
            <a:endParaRPr lang="en-US" altLang="zh-CN">
              <a:solidFill>
                <a:srgbClr val="2F2F2F"/>
              </a:solidFill>
            </a:endParaRPr>
          </a:p>
        </p:txBody>
      </p:sp>
      <p:sp>
        <p:nvSpPr>
          <p:cNvPr id="6" name="灯片编号占位符 5"/>
          <p:cNvSpPr>
            <a:spLocks noGrp="1"/>
          </p:cNvSpPr>
          <p:nvPr>
            <p:ph type="sldNum" sz="quarter" idx="12"/>
          </p:nvPr>
        </p:nvSpPr>
        <p:spPr/>
        <p:txBody>
          <a:bodyPr/>
          <a:lstStyle/>
          <a:p>
            <a:fld id="{59ABE186-533F-4AE8-B49B-7FFB07462F47}" type="slidenum">
              <a:rPr lang="zh-CN" altLang="en-US" smtClean="0"/>
              <a:pPr/>
              <a:t>‹#›</a:t>
            </a:fld>
            <a:endParaRPr lang="en-US" altLang="zh-CN"/>
          </a:p>
        </p:txBody>
      </p:sp>
      <p:sp>
        <p:nvSpPr>
          <p:cNvPr id="8" name="内容占位符 7"/>
          <p:cNvSpPr>
            <a:spLocks noGrp="1"/>
          </p:cNvSpPr>
          <p:nvPr>
            <p:ph sz="quarter" idx="1"/>
          </p:nvPr>
        </p:nvSpPr>
        <p:spPr>
          <a:xfrm>
            <a:off x="914400" y="1447800"/>
            <a:ext cx="777240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extLst>
      <p:ext uri="{BB962C8B-B14F-4D97-AF65-F5344CB8AC3E}">
        <p14:creationId xmlns:p14="http://schemas.microsoft.com/office/powerpoint/2010/main" val="1034466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1"/>
      </p:bgRef>
    </p:bg>
    <p:spTree>
      <p:nvGrpSpPr>
        <p:cNvPr id="1" name=""/>
        <p:cNvGrpSpPr/>
        <p:nvPr/>
      </p:nvGrpSpPr>
      <p:grpSpPr>
        <a:xfrm>
          <a:off x="0" y="0"/>
          <a:ext cx="0" cy="0"/>
          <a:chOff x="0" y="0"/>
          <a:chExt cx="0" cy="0"/>
        </a:xfrm>
      </p:grpSpPr>
      <p:sp>
        <p:nvSpPr>
          <p:cNvPr id="11" name="矩形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2400">
              <a:solidFill>
                <a:prstClr val="white"/>
              </a:solidFill>
            </a:endParaRPr>
          </a:p>
        </p:txBody>
      </p:sp>
      <p:sp useBgFill="1">
        <p:nvSpPr>
          <p:cNvPr id="10" name="圆角矩形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2" name="标题 1"/>
          <p:cNvSpPr>
            <a:spLocks noGrp="1"/>
          </p:cNvSpPr>
          <p:nvPr>
            <p:ph type="title"/>
          </p:nvPr>
        </p:nvSpPr>
        <p:spPr>
          <a:xfrm>
            <a:off x="722313" y="952500"/>
            <a:ext cx="7772400" cy="1362075"/>
          </a:xfrm>
        </p:spPr>
        <p:txBody>
          <a:bodyPr anchor="b" anchorCtr="0"/>
          <a:lstStyle>
            <a:lvl1pPr algn="l">
              <a:buNone/>
              <a:defRPr sz="4000" b="0" cap="none"/>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6E571352-9332-4B24-88F7-BB389D8F13E9}" type="datetime1">
              <a:rPr lang="zh-CN" altLang="en-US" smtClean="0">
                <a:solidFill>
                  <a:srgbClr val="2F2F2F"/>
                </a:solidFill>
              </a:rPr>
              <a:pPr/>
              <a:t>2013-06-06</a:t>
            </a:fld>
            <a:endParaRPr lang="en-US" altLang="zh-CN">
              <a:solidFill>
                <a:srgbClr val="2F2F2F"/>
              </a:solidFill>
            </a:endParaRPr>
          </a:p>
        </p:txBody>
      </p:sp>
      <p:sp>
        <p:nvSpPr>
          <p:cNvPr id="5" name="页脚占位符 4"/>
          <p:cNvSpPr>
            <a:spLocks noGrp="1"/>
          </p:cNvSpPr>
          <p:nvPr>
            <p:ph type="ftr" sz="quarter" idx="11"/>
          </p:nvPr>
        </p:nvSpPr>
        <p:spPr>
          <a:xfrm>
            <a:off x="800100" y="6172200"/>
            <a:ext cx="4000500" cy="457200"/>
          </a:xfrm>
        </p:spPr>
        <p:txBody>
          <a:bodyPr/>
          <a:lstStyle/>
          <a:p>
            <a:endParaRPr lang="en-US" altLang="zh-CN">
              <a:solidFill>
                <a:srgbClr val="2F2F2F"/>
              </a:solidFill>
            </a:endParaRPr>
          </a:p>
        </p:txBody>
      </p:sp>
      <p:sp>
        <p:nvSpPr>
          <p:cNvPr id="7" name="矩形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8" name="矩形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9" name="矩形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6" name="灯片编号占位符 5"/>
          <p:cNvSpPr>
            <a:spLocks noGrp="1"/>
          </p:cNvSpPr>
          <p:nvPr>
            <p:ph type="sldNum" sz="quarter" idx="12"/>
          </p:nvPr>
        </p:nvSpPr>
        <p:spPr>
          <a:xfrm>
            <a:off x="146304" y="6208776"/>
            <a:ext cx="457200" cy="457200"/>
          </a:xfrm>
        </p:spPr>
        <p:txBody>
          <a:bodyPr/>
          <a:lstStyle/>
          <a:p>
            <a:fld id="{E4F9FBCB-A34B-4817-BEF2-3A575931C134}" type="slidenum">
              <a:rPr lang="zh-CN" altLang="en-US" smtClean="0"/>
              <a:pPr/>
              <a:t>‹#›</a:t>
            </a:fld>
            <a:endParaRPr lang="en-US" altLang="zh-CN"/>
          </a:p>
        </p:txBody>
      </p:sp>
    </p:spTree>
    <p:extLst>
      <p:ext uri="{BB962C8B-B14F-4D97-AF65-F5344CB8AC3E}">
        <p14:creationId xmlns:p14="http://schemas.microsoft.com/office/powerpoint/2010/main" val="698380202"/>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24FCA56D-7E39-4A03-8FA9-6599A69780A7}" type="datetime1">
              <a:rPr lang="zh-CN" altLang="en-US" smtClean="0">
                <a:solidFill>
                  <a:srgbClr val="2F2F2F"/>
                </a:solidFill>
              </a:rPr>
              <a:pPr/>
              <a:t>2013-06-06</a:t>
            </a:fld>
            <a:endParaRPr lang="en-US" altLang="zh-CN">
              <a:solidFill>
                <a:srgbClr val="2F2F2F"/>
              </a:solidFill>
            </a:endParaRPr>
          </a:p>
        </p:txBody>
      </p:sp>
      <p:sp>
        <p:nvSpPr>
          <p:cNvPr id="6" name="页脚占位符 5"/>
          <p:cNvSpPr>
            <a:spLocks noGrp="1"/>
          </p:cNvSpPr>
          <p:nvPr>
            <p:ph type="ftr" sz="quarter" idx="11"/>
          </p:nvPr>
        </p:nvSpPr>
        <p:spPr/>
        <p:txBody>
          <a:bodyPr/>
          <a:lstStyle/>
          <a:p>
            <a:endParaRPr lang="en-US" altLang="zh-CN">
              <a:solidFill>
                <a:srgbClr val="2F2F2F"/>
              </a:solidFill>
            </a:endParaRPr>
          </a:p>
        </p:txBody>
      </p:sp>
      <p:sp>
        <p:nvSpPr>
          <p:cNvPr id="7" name="灯片编号占位符 6"/>
          <p:cNvSpPr>
            <a:spLocks noGrp="1"/>
          </p:cNvSpPr>
          <p:nvPr>
            <p:ph type="sldNum" sz="quarter" idx="12"/>
          </p:nvPr>
        </p:nvSpPr>
        <p:spPr/>
        <p:txBody>
          <a:bodyPr/>
          <a:lstStyle/>
          <a:p>
            <a:fld id="{69D9B00F-9114-45DC-B177-CCECEC3E551D}" type="slidenum">
              <a:rPr lang="zh-CN" altLang="en-US" smtClean="0"/>
              <a:pPr/>
              <a:t>‹#›</a:t>
            </a:fld>
            <a:endParaRPr lang="en-US" altLang="zh-CN"/>
          </a:p>
        </p:txBody>
      </p:sp>
      <p:sp>
        <p:nvSpPr>
          <p:cNvPr id="9" name="内容占位符 8"/>
          <p:cNvSpPr>
            <a:spLocks noGrp="1"/>
          </p:cNvSpPr>
          <p:nvPr>
            <p:ph sz="quarter" idx="1"/>
          </p:nvPr>
        </p:nvSpPr>
        <p:spPr>
          <a:xfrm>
            <a:off x="914400" y="1447800"/>
            <a:ext cx="374904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933950" y="1447800"/>
            <a:ext cx="3749040" cy="45720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extLst>
      <p:ext uri="{BB962C8B-B14F-4D97-AF65-F5344CB8AC3E}">
        <p14:creationId xmlns:p14="http://schemas.microsoft.com/office/powerpoint/2010/main" val="40855756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914400" y="273050"/>
            <a:ext cx="7772400" cy="1143000"/>
          </a:xfrm>
        </p:spPr>
        <p:txBody>
          <a:bodyPr anchor="b" anchorCtr="0"/>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7" name="日期占位符 6"/>
          <p:cNvSpPr>
            <a:spLocks noGrp="1"/>
          </p:cNvSpPr>
          <p:nvPr>
            <p:ph type="dt" sz="half" idx="10"/>
          </p:nvPr>
        </p:nvSpPr>
        <p:spPr/>
        <p:txBody>
          <a:bodyPr/>
          <a:lstStyle/>
          <a:p>
            <a:fld id="{B3CFF83B-065A-4197-8805-0F04883DD604}" type="datetime1">
              <a:rPr lang="zh-CN" altLang="en-US" smtClean="0">
                <a:solidFill>
                  <a:srgbClr val="2F2F2F"/>
                </a:solidFill>
              </a:rPr>
              <a:pPr/>
              <a:t>2013-06-06</a:t>
            </a:fld>
            <a:endParaRPr lang="en-US" altLang="zh-CN">
              <a:solidFill>
                <a:srgbClr val="2F2F2F"/>
              </a:solidFill>
            </a:endParaRPr>
          </a:p>
        </p:txBody>
      </p:sp>
      <p:sp>
        <p:nvSpPr>
          <p:cNvPr id="8" name="页脚占位符 7"/>
          <p:cNvSpPr>
            <a:spLocks noGrp="1"/>
          </p:cNvSpPr>
          <p:nvPr>
            <p:ph type="ftr" sz="quarter" idx="11"/>
          </p:nvPr>
        </p:nvSpPr>
        <p:spPr/>
        <p:txBody>
          <a:bodyPr/>
          <a:lstStyle/>
          <a:p>
            <a:endParaRPr lang="en-US" altLang="zh-CN">
              <a:solidFill>
                <a:srgbClr val="2F2F2F"/>
              </a:solidFill>
            </a:endParaRPr>
          </a:p>
        </p:txBody>
      </p:sp>
      <p:sp>
        <p:nvSpPr>
          <p:cNvPr id="9" name="灯片编号占位符 8"/>
          <p:cNvSpPr>
            <a:spLocks noGrp="1"/>
          </p:cNvSpPr>
          <p:nvPr>
            <p:ph type="sldNum" sz="quarter" idx="12"/>
          </p:nvPr>
        </p:nvSpPr>
        <p:spPr/>
        <p:txBody>
          <a:bodyPr/>
          <a:lstStyle/>
          <a:p>
            <a:fld id="{963BEE53-60F8-4310-9D6D-98EBE8A88996}" type="slidenum">
              <a:rPr lang="zh-CN" altLang="en-US" smtClean="0"/>
              <a:pPr/>
              <a:t>‹#›</a:t>
            </a:fld>
            <a:endParaRPr lang="en-US" altLang="zh-CN"/>
          </a:p>
        </p:txBody>
      </p:sp>
      <p:sp>
        <p:nvSpPr>
          <p:cNvPr id="11" name="内容占位符 10"/>
          <p:cNvSpPr>
            <a:spLocks noGrp="1"/>
          </p:cNvSpPr>
          <p:nvPr>
            <p:ph sz="half" idx="2"/>
          </p:nvPr>
        </p:nvSpPr>
        <p:spPr>
          <a:xfrm>
            <a:off x="914400" y="2247900"/>
            <a:ext cx="3733800" cy="38862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4"/>
          </p:nvPr>
        </p:nvSpPr>
        <p:spPr>
          <a:xfrm>
            <a:off x="4953000" y="2247900"/>
            <a:ext cx="3733800" cy="38862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extLst>
      <p:ext uri="{BB962C8B-B14F-4D97-AF65-F5344CB8AC3E}">
        <p14:creationId xmlns:p14="http://schemas.microsoft.com/office/powerpoint/2010/main" val="15349676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3AF91067-9FF4-4910-8BFE-8B6DB57D62B8}" type="datetime1">
              <a:rPr lang="zh-CN" altLang="en-US" smtClean="0">
                <a:solidFill>
                  <a:srgbClr val="2F2F2F"/>
                </a:solidFill>
              </a:rPr>
              <a:pPr/>
              <a:t>2013-06-06</a:t>
            </a:fld>
            <a:endParaRPr lang="en-US" altLang="zh-CN">
              <a:solidFill>
                <a:srgbClr val="2F2F2F"/>
              </a:solidFill>
            </a:endParaRPr>
          </a:p>
        </p:txBody>
      </p:sp>
      <p:sp>
        <p:nvSpPr>
          <p:cNvPr id="4" name="页脚占位符 3"/>
          <p:cNvSpPr>
            <a:spLocks noGrp="1"/>
          </p:cNvSpPr>
          <p:nvPr>
            <p:ph type="ftr" sz="quarter" idx="11"/>
          </p:nvPr>
        </p:nvSpPr>
        <p:spPr/>
        <p:txBody>
          <a:bodyPr/>
          <a:lstStyle/>
          <a:p>
            <a:endParaRPr lang="en-US" altLang="zh-CN">
              <a:solidFill>
                <a:srgbClr val="2F2F2F"/>
              </a:solidFill>
            </a:endParaRPr>
          </a:p>
        </p:txBody>
      </p:sp>
      <p:sp>
        <p:nvSpPr>
          <p:cNvPr id="5" name="灯片编号占位符 4"/>
          <p:cNvSpPr>
            <a:spLocks noGrp="1"/>
          </p:cNvSpPr>
          <p:nvPr>
            <p:ph type="sldNum" sz="quarter" idx="12"/>
          </p:nvPr>
        </p:nvSpPr>
        <p:spPr/>
        <p:txBody>
          <a:bodyPr/>
          <a:lstStyle/>
          <a:p>
            <a:fld id="{77F94124-F169-4846-9D02-07E66B357DD2}" type="slidenum">
              <a:rPr lang="zh-CN" altLang="en-US" smtClean="0"/>
              <a:pPr/>
              <a:t>‹#›</a:t>
            </a:fld>
            <a:endParaRPr lang="en-US" altLang="zh-CN"/>
          </a:p>
        </p:txBody>
      </p:sp>
    </p:spTree>
    <p:extLst>
      <p:ext uri="{BB962C8B-B14F-4D97-AF65-F5344CB8AC3E}">
        <p14:creationId xmlns:p14="http://schemas.microsoft.com/office/powerpoint/2010/main" val="29190100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4A5D85-A745-45C2-9A0A-C1CD5183F137}" type="datetime1">
              <a:rPr lang="zh-CN" altLang="en-US" smtClean="0">
                <a:solidFill>
                  <a:srgbClr val="2F2F2F"/>
                </a:solidFill>
              </a:rPr>
              <a:pPr/>
              <a:t>2013-06-06</a:t>
            </a:fld>
            <a:endParaRPr lang="en-US" altLang="zh-CN">
              <a:solidFill>
                <a:srgbClr val="2F2F2F"/>
              </a:solidFill>
            </a:endParaRPr>
          </a:p>
        </p:txBody>
      </p:sp>
      <p:sp>
        <p:nvSpPr>
          <p:cNvPr id="3" name="页脚占位符 2"/>
          <p:cNvSpPr>
            <a:spLocks noGrp="1"/>
          </p:cNvSpPr>
          <p:nvPr>
            <p:ph type="ftr" sz="quarter" idx="11"/>
          </p:nvPr>
        </p:nvSpPr>
        <p:spPr/>
        <p:txBody>
          <a:bodyPr/>
          <a:lstStyle/>
          <a:p>
            <a:endParaRPr lang="en-US" altLang="zh-CN">
              <a:solidFill>
                <a:srgbClr val="2F2F2F"/>
              </a:solidFill>
            </a:endParaRPr>
          </a:p>
        </p:txBody>
      </p:sp>
      <p:sp>
        <p:nvSpPr>
          <p:cNvPr id="4" name="灯片编号占位符 3"/>
          <p:cNvSpPr>
            <a:spLocks noGrp="1"/>
          </p:cNvSpPr>
          <p:nvPr>
            <p:ph type="sldNum" sz="quarter" idx="12"/>
          </p:nvPr>
        </p:nvSpPr>
        <p:spPr/>
        <p:txBody>
          <a:bodyPr/>
          <a:lstStyle/>
          <a:p>
            <a:fld id="{C347008F-8458-47FD-A01A-D51F077063EA}" type="slidenum">
              <a:rPr lang="zh-CN" altLang="en-US" smtClean="0"/>
              <a:pPr/>
              <a:t>‹#›</a:t>
            </a:fld>
            <a:endParaRPr lang="en-US" altLang="zh-CN"/>
          </a:p>
        </p:txBody>
      </p:sp>
    </p:spTree>
    <p:extLst>
      <p:ext uri="{BB962C8B-B14F-4D97-AF65-F5344CB8AC3E}">
        <p14:creationId xmlns:p14="http://schemas.microsoft.com/office/powerpoint/2010/main" val="36471120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useBgFill="1">
        <p:nvSpPr>
          <p:cNvPr id="9" name="圆角矩形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2" name="标题 1"/>
          <p:cNvSpPr>
            <a:spLocks noGrp="1"/>
          </p:cNvSpPr>
          <p:nvPr>
            <p:ph type="title"/>
          </p:nvPr>
        </p:nvSpPr>
        <p:spPr>
          <a:xfrm>
            <a:off x="914400" y="273050"/>
            <a:ext cx="7772400" cy="1143000"/>
          </a:xfrm>
        </p:spPr>
        <p:txBody>
          <a:bodyPr anchor="b" anchorCtr="0"/>
          <a:lstStyle>
            <a:lvl1pPr algn="l">
              <a:buNone/>
              <a:defRPr sz="4000" b="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C097315E-5FD7-408E-9415-E9B0E48C6237}" type="datetime1">
              <a:rPr lang="zh-CN" altLang="en-US" smtClean="0">
                <a:solidFill>
                  <a:srgbClr val="2F2F2F"/>
                </a:solidFill>
              </a:rPr>
              <a:pPr/>
              <a:t>2013-06-06</a:t>
            </a:fld>
            <a:endParaRPr lang="en-US" altLang="zh-CN">
              <a:solidFill>
                <a:srgbClr val="2F2F2F"/>
              </a:solidFill>
            </a:endParaRPr>
          </a:p>
        </p:txBody>
      </p:sp>
      <p:sp>
        <p:nvSpPr>
          <p:cNvPr id="6" name="页脚占位符 5"/>
          <p:cNvSpPr>
            <a:spLocks noGrp="1"/>
          </p:cNvSpPr>
          <p:nvPr>
            <p:ph type="ftr" sz="quarter" idx="11"/>
          </p:nvPr>
        </p:nvSpPr>
        <p:spPr/>
        <p:txBody>
          <a:bodyPr/>
          <a:lstStyle/>
          <a:p>
            <a:endParaRPr lang="en-US" altLang="zh-CN">
              <a:solidFill>
                <a:srgbClr val="2F2F2F"/>
              </a:solidFill>
            </a:endParaRPr>
          </a:p>
        </p:txBody>
      </p:sp>
      <p:sp>
        <p:nvSpPr>
          <p:cNvPr id="7" name="灯片编号占位符 6"/>
          <p:cNvSpPr>
            <a:spLocks noGrp="1"/>
          </p:cNvSpPr>
          <p:nvPr>
            <p:ph type="sldNum" sz="quarter" idx="12"/>
          </p:nvPr>
        </p:nvSpPr>
        <p:spPr/>
        <p:txBody>
          <a:bodyPr/>
          <a:lstStyle/>
          <a:p>
            <a:fld id="{5F87043C-CE3C-4235-8675-5D65FF66F6D3}" type="slidenum">
              <a:rPr lang="zh-CN" altLang="en-US" smtClean="0"/>
              <a:pPr/>
              <a:t>‹#›</a:t>
            </a:fld>
            <a:endParaRPr lang="en-US" altLang="zh-CN"/>
          </a:p>
        </p:txBody>
      </p:sp>
      <p:sp>
        <p:nvSpPr>
          <p:cNvPr id="11" name="内容占位符 10"/>
          <p:cNvSpPr>
            <a:spLocks noGrp="1"/>
          </p:cNvSpPr>
          <p:nvPr>
            <p:ph sz="quarter" idx="1"/>
          </p:nvPr>
        </p:nvSpPr>
        <p:spPr>
          <a:xfrm>
            <a:off x="2971800" y="1600200"/>
            <a:ext cx="5715000" cy="4495800"/>
          </a:xfrm>
        </p:spPr>
        <p:txBody>
          <a:bodyPr vert="horz"/>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extLst>
      <p:ext uri="{BB962C8B-B14F-4D97-AF65-F5344CB8AC3E}">
        <p14:creationId xmlns:p14="http://schemas.microsoft.com/office/powerpoint/2010/main" val="9993451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fld id="{676A3CF0-F1A6-4476-9DF7-1EAFFFC072F0}" type="datetime1">
              <a:rPr lang="zh-CN" altLang="en-US" smtClean="0">
                <a:solidFill>
                  <a:srgbClr val="2F2F2F"/>
                </a:solidFill>
              </a:rPr>
              <a:pPr/>
              <a:t>2013-06-06</a:t>
            </a:fld>
            <a:endParaRPr lang="en-US" altLang="zh-CN">
              <a:solidFill>
                <a:srgbClr val="2F2F2F"/>
              </a:solidFill>
            </a:endParaRPr>
          </a:p>
        </p:txBody>
      </p:sp>
      <p:sp>
        <p:nvSpPr>
          <p:cNvPr id="6" name="页脚占位符 5"/>
          <p:cNvSpPr>
            <a:spLocks noGrp="1"/>
          </p:cNvSpPr>
          <p:nvPr>
            <p:ph type="ftr" sz="quarter" idx="11"/>
          </p:nvPr>
        </p:nvSpPr>
        <p:spPr>
          <a:xfrm>
            <a:off x="914400" y="6172200"/>
            <a:ext cx="3886200" cy="457200"/>
          </a:xfrm>
        </p:spPr>
        <p:txBody>
          <a:bodyPr/>
          <a:lstStyle/>
          <a:p>
            <a:endParaRPr lang="en-US" altLang="zh-CN">
              <a:solidFill>
                <a:srgbClr val="2F2F2F"/>
              </a:solidFill>
            </a:endParaRPr>
          </a:p>
        </p:txBody>
      </p:sp>
      <p:sp>
        <p:nvSpPr>
          <p:cNvPr id="7" name="灯片编号占位符 6"/>
          <p:cNvSpPr>
            <a:spLocks noGrp="1"/>
          </p:cNvSpPr>
          <p:nvPr>
            <p:ph type="sldNum" sz="quarter" idx="12"/>
          </p:nvPr>
        </p:nvSpPr>
        <p:spPr>
          <a:xfrm>
            <a:off x="146304" y="6208776"/>
            <a:ext cx="457200" cy="457200"/>
          </a:xfrm>
        </p:spPr>
        <p:txBody>
          <a:bodyPr/>
          <a:lstStyle/>
          <a:p>
            <a:fld id="{9EB1F25C-6A02-4896-B4F3-AB2A0546D6CA}" type="slidenum">
              <a:rPr lang="zh-CN" altLang="en-US" smtClean="0"/>
              <a:pPr/>
              <a:t>‹#›</a:t>
            </a:fld>
            <a:endParaRPr lang="en-US" altLang="zh-CN"/>
          </a:p>
        </p:txBody>
      </p:sp>
      <p:sp>
        <p:nvSpPr>
          <p:cNvPr id="11" name="矩形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12" name="矩形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13" name="矩形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3" name="图片占位符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zh-CN" altLang="en-US" smtClean="0"/>
              <a:t>单击图标添加图片</a:t>
            </a:r>
            <a:endParaRPr kumimoji="0" lang="en-US" dirty="0"/>
          </a:p>
        </p:txBody>
      </p:sp>
    </p:spTree>
    <p:extLst>
      <p:ext uri="{BB962C8B-B14F-4D97-AF65-F5344CB8AC3E}">
        <p14:creationId xmlns:p14="http://schemas.microsoft.com/office/powerpoint/2010/main" val="2725634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ED5E5329-5BA2-4132-B182-53050AAC5A0A}" type="datetime1">
              <a:rPr lang="zh-CN" altLang="en-US" smtClean="0">
                <a:solidFill>
                  <a:srgbClr val="2F2F2F"/>
                </a:solidFill>
              </a:rPr>
              <a:pPr/>
              <a:t>2013-06-06</a:t>
            </a:fld>
            <a:endParaRPr lang="en-US" altLang="zh-CN">
              <a:solidFill>
                <a:srgbClr val="2F2F2F"/>
              </a:solidFill>
            </a:endParaRPr>
          </a:p>
        </p:txBody>
      </p:sp>
      <p:sp>
        <p:nvSpPr>
          <p:cNvPr id="5" name="页脚占位符 4"/>
          <p:cNvSpPr>
            <a:spLocks noGrp="1"/>
          </p:cNvSpPr>
          <p:nvPr>
            <p:ph type="ftr" sz="quarter" idx="11"/>
          </p:nvPr>
        </p:nvSpPr>
        <p:spPr/>
        <p:txBody>
          <a:bodyPr/>
          <a:lstStyle/>
          <a:p>
            <a:endParaRPr lang="en-US" altLang="zh-CN">
              <a:solidFill>
                <a:srgbClr val="2F2F2F"/>
              </a:solidFill>
            </a:endParaRPr>
          </a:p>
        </p:txBody>
      </p:sp>
      <p:sp>
        <p:nvSpPr>
          <p:cNvPr id="6" name="灯片编号占位符 5"/>
          <p:cNvSpPr>
            <a:spLocks noGrp="1"/>
          </p:cNvSpPr>
          <p:nvPr>
            <p:ph type="sldNum" sz="quarter" idx="12"/>
          </p:nvPr>
        </p:nvSpPr>
        <p:spPr/>
        <p:txBody>
          <a:bodyPr/>
          <a:lstStyle/>
          <a:p>
            <a:fld id="{1206C897-DC0E-40B4-9E0D-F375F8578295}" type="slidenum">
              <a:rPr lang="zh-CN" altLang="en-US" smtClean="0"/>
              <a:pPr/>
              <a:t>‹#›</a:t>
            </a:fld>
            <a:endParaRPr lang="en-US" altLang="zh-CN"/>
          </a:p>
        </p:txBody>
      </p:sp>
    </p:spTree>
    <p:extLst>
      <p:ext uri="{BB962C8B-B14F-4D97-AF65-F5344CB8AC3E}">
        <p14:creationId xmlns:p14="http://schemas.microsoft.com/office/powerpoint/2010/main" val="1762464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41"/>
            <a:ext cx="201168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914400" y="274640"/>
            <a:ext cx="55626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9A82D98-D060-46C5-BF1F-7B56142EFDEF}" type="datetime1">
              <a:rPr lang="zh-CN" altLang="en-US" smtClean="0">
                <a:solidFill>
                  <a:srgbClr val="2F2F2F"/>
                </a:solidFill>
              </a:rPr>
              <a:pPr/>
              <a:t>2013-06-06</a:t>
            </a:fld>
            <a:endParaRPr lang="en-US" altLang="zh-CN">
              <a:solidFill>
                <a:srgbClr val="2F2F2F"/>
              </a:solidFill>
            </a:endParaRPr>
          </a:p>
        </p:txBody>
      </p:sp>
      <p:sp>
        <p:nvSpPr>
          <p:cNvPr id="5" name="页脚占位符 4"/>
          <p:cNvSpPr>
            <a:spLocks noGrp="1"/>
          </p:cNvSpPr>
          <p:nvPr>
            <p:ph type="ftr" sz="quarter" idx="11"/>
          </p:nvPr>
        </p:nvSpPr>
        <p:spPr/>
        <p:txBody>
          <a:bodyPr/>
          <a:lstStyle/>
          <a:p>
            <a:endParaRPr lang="en-US" altLang="zh-CN">
              <a:solidFill>
                <a:srgbClr val="2F2F2F"/>
              </a:solidFill>
            </a:endParaRPr>
          </a:p>
        </p:txBody>
      </p:sp>
      <p:sp>
        <p:nvSpPr>
          <p:cNvPr id="6" name="灯片编号占位符 5"/>
          <p:cNvSpPr>
            <a:spLocks noGrp="1"/>
          </p:cNvSpPr>
          <p:nvPr>
            <p:ph type="sldNum" sz="quarter" idx="12"/>
          </p:nvPr>
        </p:nvSpPr>
        <p:spPr/>
        <p:txBody>
          <a:bodyPr/>
          <a:lstStyle/>
          <a:p>
            <a:fld id="{954E8835-966E-43C6-AE27-DF1CEF6534B7}" type="slidenum">
              <a:rPr lang="zh-CN" altLang="en-US" smtClean="0"/>
              <a:pPr/>
              <a:t>‹#›</a:t>
            </a:fld>
            <a:endParaRPr lang="en-US" altLang="zh-CN"/>
          </a:p>
        </p:txBody>
      </p:sp>
    </p:spTree>
    <p:extLst>
      <p:ext uri="{BB962C8B-B14F-4D97-AF65-F5344CB8AC3E}">
        <p14:creationId xmlns:p14="http://schemas.microsoft.com/office/powerpoint/2010/main" val="28326502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AndTwoObj">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609600"/>
            <a:ext cx="77724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43000" y="1981200"/>
            <a:ext cx="35814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876800" y="1981200"/>
            <a:ext cx="3581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876800" y="4114800"/>
            <a:ext cx="3581400" cy="1981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685800" y="6248400"/>
            <a:ext cx="1905000" cy="457200"/>
          </a:xfrm>
        </p:spPr>
        <p:txBody>
          <a:bodyPr/>
          <a:lstStyle>
            <a:lvl1pPr>
              <a:defRPr/>
            </a:lvl1pPr>
          </a:lstStyle>
          <a:p>
            <a:fld id="{1243199F-A841-456A-9028-5F150436D805}" type="datetime1">
              <a:rPr lang="zh-CN" altLang="en-US" smtClean="0">
                <a:solidFill>
                  <a:srgbClr val="2F2F2F"/>
                </a:solidFill>
              </a:rPr>
              <a:pPr/>
              <a:t>2013-06-06</a:t>
            </a:fld>
            <a:endParaRPr lang="en-US" altLang="zh-CN">
              <a:solidFill>
                <a:srgbClr val="2F2F2F"/>
              </a:solidFill>
            </a:endParaRPr>
          </a:p>
        </p:txBody>
      </p:sp>
      <p:sp>
        <p:nvSpPr>
          <p:cNvPr id="7" name="页脚占位符 6"/>
          <p:cNvSpPr>
            <a:spLocks noGrp="1"/>
          </p:cNvSpPr>
          <p:nvPr>
            <p:ph type="ftr" sz="quarter" idx="11"/>
          </p:nvPr>
        </p:nvSpPr>
        <p:spPr>
          <a:xfrm>
            <a:off x="3124200" y="6248400"/>
            <a:ext cx="2895600" cy="457200"/>
          </a:xfrm>
        </p:spPr>
        <p:txBody>
          <a:bodyPr/>
          <a:lstStyle>
            <a:lvl1pPr>
              <a:defRPr/>
            </a:lvl1pPr>
          </a:lstStyle>
          <a:p>
            <a:endParaRPr lang="en-US" altLang="zh-CN">
              <a:solidFill>
                <a:srgbClr val="2F2F2F"/>
              </a:solidFill>
            </a:endParaRPr>
          </a:p>
        </p:txBody>
      </p:sp>
      <p:sp>
        <p:nvSpPr>
          <p:cNvPr id="8" name="灯片编号占位符 7"/>
          <p:cNvSpPr>
            <a:spLocks noGrp="1"/>
          </p:cNvSpPr>
          <p:nvPr>
            <p:ph type="sldNum" sz="quarter" idx="12"/>
          </p:nvPr>
        </p:nvSpPr>
        <p:spPr>
          <a:xfrm>
            <a:off x="6553200" y="6248400"/>
            <a:ext cx="1905000" cy="457200"/>
          </a:xfrm>
        </p:spPr>
        <p:txBody>
          <a:bodyPr/>
          <a:lstStyle>
            <a:lvl1pPr>
              <a:defRPr/>
            </a:lvl1pPr>
          </a:lstStyle>
          <a:p>
            <a:fld id="{E7CE10C7-0CE8-4D05-9EFE-7C3BA2A7F8E5}" type="slidenum">
              <a:rPr lang="zh-CN" altLang="en-US"/>
              <a:pPr/>
              <a:t>‹#›</a:t>
            </a:fld>
            <a:endParaRPr lang="en-US" altLang="zh-CN"/>
          </a:p>
        </p:txBody>
      </p:sp>
    </p:spTree>
    <p:extLst>
      <p:ext uri="{BB962C8B-B14F-4D97-AF65-F5344CB8AC3E}">
        <p14:creationId xmlns:p14="http://schemas.microsoft.com/office/powerpoint/2010/main" val="1964330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C78DC6-EC6C-4EAE-AEBD-F4411F9DF526}" type="datetimeFigureOut">
              <a:rPr lang="zh-CN" altLang="en-US" smtClean="0"/>
              <a:t>2013-06-06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0ED2FF-D6DA-4FB0-AFE4-2B6E9014387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ctr" defTabSz="9144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rtl="0">
              <a:defRPr/>
            </a:pPr>
            <a:fld id="{173B3D4B-E51B-4E08-9B6B-9A764B3D98DB}" type="datetimeFigureOut">
              <a:rPr lang="zh-CN" altLang="en-US" kern="1200">
                <a:solidFill>
                  <a:prstClr val="black">
                    <a:tint val="75000"/>
                  </a:prstClr>
                </a:solidFill>
                <a:latin typeface="Calibri"/>
                <a:ea typeface="宋体"/>
                <a:cs typeface="+mn-cs"/>
              </a:rPr>
              <a:pPr rtl="0">
                <a:defRPr/>
              </a:pPr>
              <a:t>2013-06-06</a:t>
            </a:fld>
            <a:endParaRPr lang="zh-CN" altLang="en-US" kern="1200">
              <a:solidFill>
                <a:prstClr val="black">
                  <a:tint val="75000"/>
                </a:prstClr>
              </a:solidFill>
              <a:latin typeface="Calibri"/>
              <a:ea typeface="宋体"/>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ea typeface="+mn-ea"/>
              </a:defRPr>
            </a:lvl1pPr>
          </a:lstStyle>
          <a:p>
            <a:pPr rtl="0">
              <a:defRPr/>
            </a:pPr>
            <a:endParaRPr lang="zh-CN" altLang="en-US" kern="1200">
              <a:solidFill>
                <a:prstClr val="black">
                  <a:tint val="75000"/>
                </a:prstClr>
              </a:solidFill>
              <a:latin typeface="Calibri"/>
              <a:ea typeface="宋体"/>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defRPr>
            </a:lvl1pPr>
          </a:lstStyle>
          <a:p>
            <a:pPr rtl="0">
              <a:defRPr/>
            </a:pPr>
            <a:fld id="{40F02A56-DCF9-496C-AE95-6D09D9747163}" type="slidenum">
              <a:rPr lang="zh-CN" altLang="en-US" kern="1200">
                <a:solidFill>
                  <a:prstClr val="black">
                    <a:tint val="75000"/>
                  </a:prstClr>
                </a:solidFill>
                <a:latin typeface="Calibri"/>
                <a:ea typeface="宋体"/>
                <a:cs typeface="+mn-cs"/>
              </a:rPr>
              <a:pPr rtl="0">
                <a:defRPr/>
              </a:pPr>
              <a:t>‹#›</a:t>
            </a:fld>
            <a:endParaRPr lang="zh-CN" altLang="en-US" kern="1200">
              <a:solidFill>
                <a:prstClr val="black">
                  <a:tint val="75000"/>
                </a:prstClr>
              </a:solidFill>
              <a:latin typeface="Calibri"/>
              <a:ea typeface="宋体"/>
              <a:cs typeface="+mn-cs"/>
            </a:endParaRP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ea typeface="宋体" charset="-122"/>
        </a:defRPr>
      </a:lvl2pPr>
      <a:lvl3pPr algn="ctr" rtl="0" eaLnBrk="1" fontAlgn="base" hangingPunct="1">
        <a:spcBef>
          <a:spcPct val="0"/>
        </a:spcBef>
        <a:spcAft>
          <a:spcPct val="0"/>
        </a:spcAft>
        <a:defRPr sz="4400">
          <a:solidFill>
            <a:schemeClr val="tx1"/>
          </a:solidFill>
          <a:latin typeface="Calibri" pitchFamily="34" charset="0"/>
          <a:ea typeface="宋体" charset="-122"/>
        </a:defRPr>
      </a:lvl3pPr>
      <a:lvl4pPr algn="ctr" rtl="0" eaLnBrk="1" fontAlgn="base" hangingPunct="1">
        <a:spcBef>
          <a:spcPct val="0"/>
        </a:spcBef>
        <a:spcAft>
          <a:spcPct val="0"/>
        </a:spcAft>
        <a:defRPr sz="4400">
          <a:solidFill>
            <a:schemeClr val="tx1"/>
          </a:solidFill>
          <a:latin typeface="Calibri" pitchFamily="34" charset="0"/>
          <a:ea typeface="宋体" charset="-122"/>
        </a:defRPr>
      </a:lvl4pPr>
      <a:lvl5pPr algn="ctr" rtl="0" eaLnBrk="1" fontAlgn="base" hangingPunct="1">
        <a:spcBef>
          <a:spcPct val="0"/>
        </a:spcBef>
        <a:spcAft>
          <a:spcPct val="0"/>
        </a:spcAft>
        <a:defRPr sz="4400">
          <a:solidFill>
            <a:schemeClr val="tx1"/>
          </a:solidFill>
          <a:latin typeface="Calibri" pitchFamily="34" charset="0"/>
          <a:ea typeface="宋体" charset="-122"/>
        </a:defRPr>
      </a:lvl5pPr>
      <a:lvl6pPr marL="457200" algn="ctr" rtl="0" eaLnBrk="1" fontAlgn="base" hangingPunct="1">
        <a:spcBef>
          <a:spcPct val="0"/>
        </a:spcBef>
        <a:spcAft>
          <a:spcPct val="0"/>
        </a:spcAft>
        <a:defRPr sz="4400">
          <a:solidFill>
            <a:schemeClr val="tx1"/>
          </a:solidFill>
          <a:latin typeface="Calibri" pitchFamily="34" charset="0"/>
          <a:ea typeface="宋体" charset="-122"/>
        </a:defRPr>
      </a:lvl6pPr>
      <a:lvl7pPr marL="914400" algn="ctr" rtl="0" eaLnBrk="1" fontAlgn="base" hangingPunct="1">
        <a:spcBef>
          <a:spcPct val="0"/>
        </a:spcBef>
        <a:spcAft>
          <a:spcPct val="0"/>
        </a:spcAft>
        <a:defRPr sz="4400">
          <a:solidFill>
            <a:schemeClr val="tx1"/>
          </a:solidFill>
          <a:latin typeface="Calibri" pitchFamily="34" charset="0"/>
          <a:ea typeface="宋体" charset="-122"/>
        </a:defRPr>
      </a:lvl7pPr>
      <a:lvl8pPr marL="1371600" algn="ctr" rtl="0" eaLnBrk="1" fontAlgn="base" hangingPunct="1">
        <a:spcBef>
          <a:spcPct val="0"/>
        </a:spcBef>
        <a:spcAft>
          <a:spcPct val="0"/>
        </a:spcAft>
        <a:defRPr sz="4400">
          <a:solidFill>
            <a:schemeClr val="tx1"/>
          </a:solidFill>
          <a:latin typeface="Calibri" pitchFamily="34" charset="0"/>
          <a:ea typeface="宋体" charset="-122"/>
        </a:defRPr>
      </a:lvl8pPr>
      <a:lvl9pPr marL="1828800" algn="ctr" rtl="0" eaLnBrk="1" fontAlgn="base" hangingPunct="1">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2400">
              <a:solidFill>
                <a:prstClr val="white"/>
              </a:solidFill>
            </a:endParaRPr>
          </a:p>
        </p:txBody>
      </p:sp>
      <p:sp useBgFill="1">
        <p:nvSpPr>
          <p:cNvPr id="8" name="圆角矩形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base">
              <a:spcBef>
                <a:spcPct val="0"/>
              </a:spcBef>
              <a:spcAft>
                <a:spcPct val="0"/>
              </a:spcAft>
            </a:pPr>
            <a:endParaRPr lang="en-US" sz="2400">
              <a:solidFill>
                <a:prstClr val="white"/>
              </a:solidFill>
            </a:endParaRPr>
          </a:p>
        </p:txBody>
      </p:sp>
      <p:sp>
        <p:nvSpPr>
          <p:cNvPr id="22" name="标题占位符 21"/>
          <p:cNvSpPr>
            <a:spLocks noGrp="1"/>
          </p:cNvSpPr>
          <p:nvPr>
            <p:ph type="title"/>
          </p:nvPr>
        </p:nvSpPr>
        <p:spPr>
          <a:xfrm>
            <a:off x="914400" y="274638"/>
            <a:ext cx="7772400" cy="1143000"/>
          </a:xfrm>
          <a:prstGeom prst="rect">
            <a:avLst/>
          </a:prstGeom>
        </p:spPr>
        <p:txBody>
          <a:bodyPr bIns="91440" anchor="b" anchorCtr="0">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fontAlgn="base">
              <a:spcBef>
                <a:spcPct val="0"/>
              </a:spcBef>
              <a:spcAft>
                <a:spcPct val="0"/>
              </a:spcAft>
            </a:pPr>
            <a:fld id="{8CF8D18C-CCC5-4CDB-A5ED-D2A84F9D192B}" type="datetime1">
              <a:rPr lang="zh-CN" altLang="en-US" smtClean="0">
                <a:solidFill>
                  <a:srgbClr val="2F2F2F"/>
                </a:solidFill>
                <a:latin typeface="Times New Roman" pitchFamily="18" charset="0"/>
              </a:rPr>
              <a:pPr fontAlgn="base">
                <a:spcBef>
                  <a:spcPct val="0"/>
                </a:spcBef>
                <a:spcAft>
                  <a:spcPct val="0"/>
                </a:spcAft>
              </a:pPr>
              <a:t>2013-06-06</a:t>
            </a:fld>
            <a:endParaRPr lang="en-US" altLang="zh-CN">
              <a:solidFill>
                <a:srgbClr val="2F2F2F"/>
              </a:solidFill>
              <a:latin typeface="Times New Roman" pitchFamily="18" charset="0"/>
            </a:endParaRPr>
          </a:p>
        </p:txBody>
      </p:sp>
      <p:sp>
        <p:nvSpPr>
          <p:cNvPr id="3" name="页脚占位符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fontAlgn="base">
              <a:spcBef>
                <a:spcPct val="0"/>
              </a:spcBef>
              <a:spcAft>
                <a:spcPct val="0"/>
              </a:spcAft>
            </a:pPr>
            <a:endParaRPr lang="en-US" altLang="zh-CN">
              <a:solidFill>
                <a:srgbClr val="2F2F2F"/>
              </a:solidFill>
              <a:latin typeface="Times New Roman" pitchFamily="18" charset="0"/>
            </a:endParaRPr>
          </a:p>
        </p:txBody>
      </p:sp>
      <p:sp>
        <p:nvSpPr>
          <p:cNvPr id="23" name="灯片编号占位符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fontAlgn="base">
              <a:spcBef>
                <a:spcPct val="0"/>
              </a:spcBef>
              <a:spcAft>
                <a:spcPct val="0"/>
              </a:spcAft>
            </a:pPr>
            <a:fld id="{399EB5B6-E425-455A-A47D-14D422F2D7B7}" type="slidenum">
              <a:rPr lang="zh-CN" altLang="en-US" smtClean="0"/>
              <a:pPr fontAlgn="base">
                <a:spcBef>
                  <a:spcPct val="0"/>
                </a:spcBef>
                <a:spcAft>
                  <a:spcPct val="0"/>
                </a:spcAft>
              </a:pPr>
              <a:t>‹#›</a:t>
            </a:fld>
            <a:endParaRPr lang="en-US" altLang="zh-CN"/>
          </a:p>
        </p:txBody>
      </p:sp>
    </p:spTree>
    <p:extLst>
      <p:ext uri="{BB962C8B-B14F-4D97-AF65-F5344CB8AC3E}">
        <p14:creationId xmlns:p14="http://schemas.microsoft.com/office/powerpoint/2010/main" val="148912396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hf hdr="0" ftr="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blog.sina.com.cn/s/blog_493cb1e70101dl6i.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news.ifeng.com/mainland/special/2013lianghui/yanlun/detail_2013_03/15/23117674_0.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chuban.cc/cbfxyj/gzgg/200811/t20081111_40883.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jpg"/><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yn.people.com.cn/GB/news/domestic/n/2012/0219/c228494-16764734.html"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6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6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45.jpg"/><Relationship Id="rId4" Type="http://schemas.openxmlformats.org/officeDocument/2006/relationships/image" Target="../media/image4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683568" y="1556792"/>
            <a:ext cx="7772400" cy="1470025"/>
          </a:xfrm>
        </p:spPr>
        <p:txBody>
          <a:bodyPr/>
          <a:lstStyle/>
          <a:p>
            <a:r>
              <a:rPr lang="zh-CN" altLang="en-US" dirty="0" smtClean="0">
                <a:solidFill>
                  <a:srgbClr val="C00000"/>
                </a:solidFill>
              </a:rPr>
              <a:t>泛在化阅读与图书馆</a:t>
            </a:r>
            <a:endParaRPr lang="zh-CN" altLang="en-US" dirty="0">
              <a:solidFill>
                <a:srgbClr val="C00000"/>
              </a:solidFill>
            </a:endParaRPr>
          </a:p>
        </p:txBody>
      </p:sp>
      <p:sp>
        <p:nvSpPr>
          <p:cNvPr id="3" name="副标题 2"/>
          <p:cNvSpPr>
            <a:spLocks noGrp="1"/>
          </p:cNvSpPr>
          <p:nvPr>
            <p:ph type="subTitle" idx="1"/>
          </p:nvPr>
        </p:nvSpPr>
        <p:spPr>
          <a:xfrm>
            <a:off x="1500219" y="3284984"/>
            <a:ext cx="6400800" cy="1152128"/>
          </a:xfrm>
        </p:spPr>
        <p:txBody>
          <a:bodyPr>
            <a:normAutofit/>
          </a:bodyPr>
          <a:lstStyle/>
          <a:p>
            <a:endParaRPr lang="en-US" altLang="zh-CN" dirty="0" smtClean="0"/>
          </a:p>
          <a:p>
            <a:endParaRPr lang="en-US" altLang="zh-CN" dirty="0" smtClean="0">
              <a:solidFill>
                <a:schemeClr val="accent3">
                  <a:lumMod val="25000"/>
                </a:schemeClr>
              </a:solidFill>
            </a:endParaRP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838062"/>
            <a:ext cx="3000438" cy="2019938"/>
          </a:xfrm>
          <a:prstGeom prst="rect">
            <a:avLst/>
          </a:prstGeom>
        </p:spPr>
      </p:pic>
    </p:spTree>
    <p:extLst>
      <p:ext uri="{BB962C8B-B14F-4D97-AF65-F5344CB8AC3E}">
        <p14:creationId xmlns:p14="http://schemas.microsoft.com/office/powerpoint/2010/main" val="19803044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提纲</a:t>
            </a:r>
            <a:endParaRPr lang="zh-CN" altLang="en-US" dirty="0"/>
          </a:p>
        </p:txBody>
      </p:sp>
      <p:sp>
        <p:nvSpPr>
          <p:cNvPr id="3" name="内容占位符 2"/>
          <p:cNvSpPr>
            <a:spLocks noGrp="1"/>
          </p:cNvSpPr>
          <p:nvPr>
            <p:ph idx="1"/>
          </p:nvPr>
        </p:nvSpPr>
        <p:spPr/>
        <p:txBody>
          <a:bodyPr/>
          <a:lstStyle/>
          <a:p>
            <a:r>
              <a:rPr lang="zh-CN" altLang="en-US" dirty="0" smtClean="0"/>
              <a:t>引言：阅读的作用</a:t>
            </a:r>
            <a:endParaRPr lang="en-US" altLang="zh-CN" dirty="0" smtClean="0"/>
          </a:p>
          <a:p>
            <a:r>
              <a:rPr lang="zh-CN" altLang="en-US" dirty="0" smtClean="0"/>
              <a:t>泛在化阅读的兴起</a:t>
            </a:r>
            <a:endParaRPr lang="en-US" altLang="zh-CN" dirty="0" smtClean="0"/>
          </a:p>
          <a:p>
            <a:r>
              <a:rPr lang="zh-CN" altLang="en-US" dirty="0" smtClean="0"/>
              <a:t>直面现实的挑战</a:t>
            </a:r>
            <a:endParaRPr lang="en-US" altLang="zh-CN" dirty="0" smtClean="0"/>
          </a:p>
          <a:p>
            <a:r>
              <a:rPr lang="zh-CN" altLang="en-US" dirty="0" smtClean="0"/>
              <a:t>结语：几</a:t>
            </a:r>
            <a:r>
              <a:rPr lang="zh-CN" altLang="en-US" dirty="0"/>
              <a:t>点建议</a:t>
            </a:r>
            <a:endParaRPr lang="en-US" altLang="zh-CN" dirty="0" smtClean="0"/>
          </a:p>
          <a:p>
            <a:endParaRPr lang="zh-CN" altLang="en-US" dirty="0"/>
          </a:p>
        </p:txBody>
      </p:sp>
      <p:pic>
        <p:nvPicPr>
          <p:cNvPr id="4" name="Picture 2" descr="3D小人物跑步上班"/>
          <p:cNvPicPr>
            <a:picLocks noChangeAspect="1" noChangeArrowheads="1"/>
          </p:cNvPicPr>
          <p:nvPr/>
        </p:nvPicPr>
        <p:blipFill>
          <a:blip r:embed="rId2"/>
          <a:srcRect t="4883" b="1367"/>
          <a:stretch>
            <a:fillRect/>
          </a:stretch>
        </p:blipFill>
        <p:spPr bwMode="auto">
          <a:xfrm>
            <a:off x="4139952" y="3339516"/>
            <a:ext cx="5004048" cy="3518483"/>
          </a:xfrm>
          <a:prstGeom prst="rect">
            <a:avLst/>
          </a:prstGeom>
          <a:noFill/>
        </p:spPr>
      </p:pic>
      <p:sp>
        <p:nvSpPr>
          <p:cNvPr id="5" name="TextBox 4"/>
          <p:cNvSpPr txBox="1"/>
          <p:nvPr/>
        </p:nvSpPr>
        <p:spPr>
          <a:xfrm>
            <a:off x="5868144" y="6093296"/>
            <a:ext cx="1584176" cy="369332"/>
          </a:xfrm>
          <a:prstGeom prst="rect">
            <a:avLst/>
          </a:prstGeom>
          <a:noFill/>
        </p:spPr>
        <p:txBody>
          <a:bodyPr wrap="square" rtlCol="0">
            <a:spAutoFit/>
          </a:bodyPr>
          <a:lstStyle/>
          <a:p>
            <a:r>
              <a:rPr lang="zh-CN" altLang="en-US" dirty="0" smtClean="0">
                <a:solidFill>
                  <a:srgbClr val="FF0000"/>
                </a:solidFill>
                <a:latin typeface="华文行楷" pitchFamily="2" charset="-122"/>
                <a:ea typeface="华文行楷" pitchFamily="2" charset="-122"/>
              </a:rPr>
              <a:t>阅读使你领先</a:t>
            </a:r>
            <a:endParaRPr lang="zh-CN" altLang="en-US" dirty="0">
              <a:solidFill>
                <a:srgbClr val="FF0000"/>
              </a:solidFill>
              <a:latin typeface="华文行楷" pitchFamily="2" charset="-122"/>
              <a:ea typeface="华文行楷" pitchFamily="2" charset="-122"/>
            </a:endParaRPr>
          </a:p>
        </p:txBody>
      </p:sp>
    </p:spTree>
    <p:extLst>
      <p:ext uri="{BB962C8B-B14F-4D97-AF65-F5344CB8AC3E}">
        <p14:creationId xmlns:p14="http://schemas.microsoft.com/office/powerpoint/2010/main" val="40334685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b="0" dirty="0" smtClean="0"/>
              <a:t>阅读的作用</a:t>
            </a:r>
            <a:endParaRPr lang="zh-CN" altLang="en-US" b="0" dirty="0"/>
          </a:p>
        </p:txBody>
      </p:sp>
      <p:sp>
        <p:nvSpPr>
          <p:cNvPr id="5" name="文本占位符 4"/>
          <p:cNvSpPr>
            <a:spLocks noGrp="1"/>
          </p:cNvSpPr>
          <p:nvPr>
            <p:ph type="body" idx="1"/>
          </p:nvPr>
        </p:nvSpPr>
        <p:spPr/>
        <p:txBody>
          <a:bodyPr/>
          <a:lstStyle/>
          <a:p>
            <a:endParaRPr lang="zh-CN" altLang="en-US"/>
          </a:p>
        </p:txBody>
      </p:sp>
      <p:sp>
        <p:nvSpPr>
          <p:cNvPr id="3" name="内容占位符 2"/>
          <p:cNvSpPr>
            <a:spLocks noGrp="1"/>
          </p:cNvSpPr>
          <p:nvPr>
            <p:ph sz="half" idx="2"/>
          </p:nvPr>
        </p:nvSpPr>
        <p:spPr>
          <a:xfrm>
            <a:off x="457200" y="1628800"/>
            <a:ext cx="4114800" cy="4497363"/>
          </a:xfrm>
        </p:spPr>
        <p:txBody>
          <a:bodyPr/>
          <a:lstStyle/>
          <a:p>
            <a:r>
              <a:rPr lang="zh-CN" altLang="en-US" dirty="0" smtClean="0"/>
              <a:t>“书籍是人类进步的阶梯”</a:t>
            </a:r>
            <a:endParaRPr lang="en-US" altLang="zh-CN" dirty="0" smtClean="0"/>
          </a:p>
          <a:p>
            <a:pPr lvl="1"/>
            <a:endParaRPr lang="en-US" altLang="zh-CN" dirty="0" smtClean="0"/>
          </a:p>
          <a:p>
            <a:pPr lvl="1"/>
            <a:r>
              <a:rPr lang="zh-CN" altLang="en-US" dirty="0" smtClean="0"/>
              <a:t>图书</a:t>
            </a:r>
            <a:r>
              <a:rPr lang="zh-CN" altLang="en-US" dirty="0"/>
              <a:t>的</a:t>
            </a:r>
            <a:r>
              <a:rPr lang="zh-CN" altLang="en-US" dirty="0" smtClean="0"/>
              <a:t>出现极大地提高了教育的效率，促进了人类的进步</a:t>
            </a:r>
            <a:endParaRPr lang="en-US" altLang="zh-CN" dirty="0" smtClean="0"/>
          </a:p>
          <a:p>
            <a:pPr lvl="1"/>
            <a:r>
              <a:rPr lang="zh-CN" altLang="en-US" dirty="0" smtClean="0"/>
              <a:t>阅读是人的权利</a:t>
            </a:r>
            <a:endParaRPr lang="en-US" altLang="zh-CN" dirty="0" smtClean="0"/>
          </a:p>
          <a:p>
            <a:pPr lvl="1"/>
            <a:r>
              <a:rPr lang="zh-CN" altLang="en-US" dirty="0" smtClean="0"/>
              <a:t>阅读改变人生</a:t>
            </a:r>
            <a:endParaRPr lang="en-US" altLang="zh-CN" dirty="0" smtClean="0"/>
          </a:p>
          <a:p>
            <a:pPr lvl="2"/>
            <a:r>
              <a:rPr lang="zh-CN" altLang="en-US" dirty="0" smtClean="0"/>
              <a:t>物质的（书中自有黄金屋）</a:t>
            </a:r>
            <a:endParaRPr lang="en-US" altLang="zh-CN" dirty="0" smtClean="0"/>
          </a:p>
          <a:p>
            <a:pPr lvl="2"/>
            <a:r>
              <a:rPr lang="zh-CN" altLang="en-US" dirty="0" smtClean="0"/>
              <a:t>精神的（腹有诗书气自华）</a:t>
            </a:r>
            <a:endParaRPr lang="zh-CN" altLang="en-US" dirty="0"/>
          </a:p>
        </p:txBody>
      </p:sp>
      <p:sp>
        <p:nvSpPr>
          <p:cNvPr id="6" name="文本占位符 5"/>
          <p:cNvSpPr>
            <a:spLocks noGrp="1"/>
          </p:cNvSpPr>
          <p:nvPr>
            <p:ph type="body" sz="quarter" idx="3"/>
          </p:nvPr>
        </p:nvSpPr>
        <p:spPr/>
        <p:txBody>
          <a:bodyPr/>
          <a:lstStyle/>
          <a:p>
            <a:endParaRPr lang="zh-CN" altLang="en-US"/>
          </a:p>
        </p:txBody>
      </p:sp>
      <p:pic>
        <p:nvPicPr>
          <p:cNvPr id="8" name="内容占位符 7"/>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5940152" y="3789040"/>
            <a:ext cx="2743200" cy="2805723"/>
          </a:xfr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1268760"/>
            <a:ext cx="1573535" cy="2325421"/>
          </a:xfrm>
          <a:prstGeom prst="rect">
            <a:avLst/>
          </a:prstGeom>
        </p:spPr>
      </p:pic>
    </p:spTree>
    <p:extLst>
      <p:ext uri="{BB962C8B-B14F-4D97-AF65-F5344CB8AC3E}">
        <p14:creationId xmlns:p14="http://schemas.microsoft.com/office/powerpoint/2010/main" val="35653872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half" idx="1"/>
          </p:nvPr>
        </p:nvSpPr>
        <p:spPr/>
        <p:txBody>
          <a:bodyPr/>
          <a:lstStyle/>
          <a:p>
            <a:r>
              <a:rPr lang="zh-CN" altLang="en-US" dirty="0" smtClean="0"/>
              <a:t>中国有悠久的读书的文化传统</a:t>
            </a:r>
            <a:endParaRPr lang="en-US" altLang="zh-CN" dirty="0" smtClean="0"/>
          </a:p>
          <a:p>
            <a:pPr lvl="1"/>
            <a:r>
              <a:rPr lang="zh-CN" altLang="en-US" dirty="0" smtClean="0"/>
              <a:t>秋禾：“花香何及书香远”这句诗，就是多年前在参观吴中区西山岛上的明月湾古村时，在暴式昭纪念馆的一只老茶盅上偶然发现的，其下联是“美味怎比诗味长”。</a:t>
            </a:r>
            <a:endParaRPr lang="zh-CN" altLang="en-US" dirty="0"/>
          </a:p>
        </p:txBody>
      </p:sp>
      <p:pic>
        <p:nvPicPr>
          <p:cNvPr id="6" name="内容占位符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552517" y="2060848"/>
            <a:ext cx="3886963" cy="3312368"/>
          </a:xfrm>
        </p:spPr>
      </p:pic>
    </p:spTree>
    <p:extLst>
      <p:ext uri="{BB962C8B-B14F-4D97-AF65-F5344CB8AC3E}">
        <p14:creationId xmlns:p14="http://schemas.microsoft.com/office/powerpoint/2010/main" val="13114744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10000"/>
          </a:bodyPr>
          <a:lstStyle/>
          <a:p>
            <a:pPr lvl="1"/>
            <a:r>
              <a:rPr lang="zh-CN" altLang="en-US" dirty="0" smtClean="0"/>
              <a:t>曾经担任过北京大学图书馆馆长的历史学家毛子水教授在</a:t>
            </a:r>
            <a:r>
              <a:rPr lang="en-US" altLang="zh-CN" dirty="0" smtClean="0"/>
              <a:t>《</a:t>
            </a:r>
            <a:r>
              <a:rPr lang="zh-CN" altLang="en-US" dirty="0" smtClean="0"/>
              <a:t>书籍与修养</a:t>
            </a:r>
            <a:r>
              <a:rPr lang="en-US" altLang="zh-CN" dirty="0" smtClean="0"/>
              <a:t>》</a:t>
            </a:r>
            <a:r>
              <a:rPr lang="zh-CN" altLang="en-US" dirty="0" smtClean="0"/>
              <a:t>一文中说过：“最理想的读书环境莫如自己有书</a:t>
            </a:r>
            <a:r>
              <a:rPr lang="en-US" altLang="zh-CN" dirty="0" smtClean="0"/>
              <a:t>……</a:t>
            </a:r>
            <a:r>
              <a:rPr lang="zh-CN" altLang="en-US" dirty="0" smtClean="0"/>
              <a:t>架上或桌上的书籍，有时可以使一个不喜欢读书的主人，成为一个有出息的读书者。”</a:t>
            </a:r>
            <a:endParaRPr lang="en-US" altLang="zh-CN" dirty="0" smtClean="0"/>
          </a:p>
          <a:p>
            <a:pPr lvl="1"/>
            <a:r>
              <a:rPr lang="zh-CN" altLang="en-US" dirty="0" smtClean="0"/>
              <a:t>著名作家梁实秋在台北时所写的</a:t>
            </a:r>
            <a:r>
              <a:rPr lang="en-US" altLang="zh-CN" dirty="0" smtClean="0"/>
              <a:t>《</a:t>
            </a:r>
            <a:r>
              <a:rPr lang="zh-CN" altLang="en-US" dirty="0" smtClean="0"/>
              <a:t>雅舍小品</a:t>
            </a:r>
            <a:r>
              <a:rPr lang="en-US" altLang="zh-CN" dirty="0" smtClean="0"/>
              <a:t>》</a:t>
            </a:r>
            <a:r>
              <a:rPr lang="zh-CN" altLang="en-US" dirty="0" smtClean="0"/>
              <a:t>中也说过：“一个正常的良好的人家，每个孩子应该拥有一个书桌，主人应该拥有一间书房。书房的用途是庋藏图书并可读书写作于其间</a:t>
            </a:r>
            <a:r>
              <a:rPr lang="en-US" altLang="zh-CN" dirty="0" smtClean="0"/>
              <a:t>……”</a:t>
            </a:r>
          </a:p>
          <a:p>
            <a:pPr lvl="1"/>
            <a:r>
              <a:rPr lang="zh-CN" altLang="en-US" dirty="0" smtClean="0"/>
              <a:t>因此，现在应特别提倡不仅要有“机（指电脑）房”，还要户户有个书房，这个书房的文化元素，除了中外古今的基本藏书之外，应该还有字画和古典样式的家具等。</a:t>
            </a:r>
            <a:endParaRPr lang="zh-CN" altLang="en-US" dirty="0"/>
          </a:p>
        </p:txBody>
      </p:sp>
    </p:spTree>
    <p:extLst>
      <p:ext uri="{BB962C8B-B14F-4D97-AF65-F5344CB8AC3E}">
        <p14:creationId xmlns:p14="http://schemas.microsoft.com/office/powerpoint/2010/main" val="38914484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lnSpcReduction="10000"/>
          </a:bodyPr>
          <a:lstStyle/>
          <a:p>
            <a:pPr lvl="1"/>
            <a:r>
              <a:rPr lang="zh-CN" altLang="en-US" dirty="0" smtClean="0"/>
              <a:t>在当今这种日新月异的动感时代，我们要为心灵、为家人保留一个宁静澹泊的地方</a:t>
            </a:r>
            <a:r>
              <a:rPr lang="en-US" altLang="zh-CN" dirty="0" smtClean="0"/>
              <a:t>——</a:t>
            </a:r>
            <a:r>
              <a:rPr lang="zh-CN" altLang="en-US" dirty="0" smtClean="0"/>
              <a:t>在书林中明志，在学海中致远。</a:t>
            </a:r>
            <a:endParaRPr lang="en-US" altLang="zh-CN" dirty="0"/>
          </a:p>
          <a:p>
            <a:pPr lvl="1"/>
            <a:r>
              <a:rPr lang="zh-CN" altLang="en-US" dirty="0" smtClean="0"/>
              <a:t>这也是陶冶自己的孩子养成安静求学、积极求知的良好阅读习性的所在。如果能够及早培养起这样的阅读习性，他将来上了学，肯定会是个甘学如饴的好学生；还会自己跑去图书馆，走进书店，做一个求知若渴的好读者；未来走向社会入了职，必然是个勤奋肯钻研的“学习型人才”。</a:t>
            </a:r>
            <a:endParaRPr lang="en-US" altLang="zh-CN" dirty="0" smtClean="0"/>
          </a:p>
          <a:p>
            <a:pPr marL="0" indent="0">
              <a:buNone/>
            </a:pPr>
            <a:r>
              <a:rPr lang="en-US" altLang="zh-CN" sz="2200" dirty="0" smtClean="0">
                <a:hlinkClick r:id="rId2"/>
              </a:rPr>
              <a:t>                 </a:t>
            </a:r>
          </a:p>
          <a:p>
            <a:pPr marL="0" indent="0" algn="r">
              <a:buNone/>
            </a:pPr>
            <a:r>
              <a:rPr lang="en-US" altLang="zh-CN" sz="2200" dirty="0" smtClean="0">
                <a:hlinkClick r:id="rId2"/>
              </a:rPr>
              <a:t>http</a:t>
            </a:r>
            <a:r>
              <a:rPr lang="en-US" altLang="zh-CN" sz="2200" dirty="0">
                <a:hlinkClick r:id="rId2"/>
              </a:rPr>
              <a:t>://blog.sina.com.cn/s/blog_493cb1e70101dl6i.html</a:t>
            </a:r>
            <a:endParaRPr lang="zh-CN" altLang="en-US" sz="2200" dirty="0"/>
          </a:p>
        </p:txBody>
      </p:sp>
    </p:spTree>
    <p:extLst>
      <p:ext uri="{BB962C8B-B14F-4D97-AF65-F5344CB8AC3E}">
        <p14:creationId xmlns:p14="http://schemas.microsoft.com/office/powerpoint/2010/main" val="7512969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a:bodyPr>
          <a:lstStyle/>
          <a:p>
            <a:r>
              <a:rPr lang="zh-CN" altLang="zh-CN" dirty="0"/>
              <a:t>詹福瑞</a:t>
            </a:r>
            <a:r>
              <a:rPr lang="zh-CN" altLang="zh-CN" dirty="0" smtClean="0"/>
              <a:t>：我们</a:t>
            </a:r>
            <a:r>
              <a:rPr lang="zh-CN" altLang="zh-CN" dirty="0"/>
              <a:t>现在读书风气并不是很理想。</a:t>
            </a:r>
          </a:p>
          <a:p>
            <a:pPr lvl="1"/>
            <a:r>
              <a:rPr lang="zh-CN" altLang="zh-CN" dirty="0" smtClean="0"/>
              <a:t>从</a:t>
            </a:r>
            <a:r>
              <a:rPr lang="zh-CN" altLang="zh-CN" dirty="0"/>
              <a:t>上个世纪</a:t>
            </a:r>
            <a:r>
              <a:rPr lang="en-US" altLang="zh-CN" dirty="0"/>
              <a:t>90</a:t>
            </a:r>
            <a:r>
              <a:rPr lang="zh-CN" altLang="zh-CN" dirty="0"/>
              <a:t>年代到现在，我们的全民阅读率基本维持在</a:t>
            </a:r>
            <a:r>
              <a:rPr lang="en-US" altLang="zh-CN" dirty="0"/>
              <a:t>50%</a:t>
            </a:r>
            <a:r>
              <a:rPr lang="zh-CN" altLang="zh-CN" dirty="0"/>
              <a:t>左右，最低的时候</a:t>
            </a:r>
            <a:r>
              <a:rPr lang="en-US" altLang="zh-CN" dirty="0"/>
              <a:t>47%</a:t>
            </a:r>
            <a:r>
              <a:rPr lang="zh-CN" altLang="zh-CN" dirty="0"/>
              <a:t>，最高的时候</a:t>
            </a:r>
            <a:r>
              <a:rPr lang="en-US" altLang="zh-CN" dirty="0"/>
              <a:t>57%</a:t>
            </a:r>
            <a:r>
              <a:rPr lang="zh-CN" altLang="zh-CN" dirty="0"/>
              <a:t>。最近这几年，全民阅读的范围有所拓宽，主要是网络阅读。纸本阅读仍然</a:t>
            </a:r>
            <a:r>
              <a:rPr lang="en-US" altLang="zh-CN" dirty="0"/>
              <a:t>56%</a:t>
            </a:r>
            <a:r>
              <a:rPr lang="zh-CN" altLang="zh-CN" dirty="0"/>
              <a:t>～</a:t>
            </a:r>
            <a:r>
              <a:rPr lang="en-US" altLang="zh-CN" dirty="0"/>
              <a:t>57%</a:t>
            </a:r>
            <a:r>
              <a:rPr lang="zh-CN" altLang="zh-CN" dirty="0"/>
              <a:t>左右。我们平均每人每年阅读书籍在</a:t>
            </a:r>
            <a:r>
              <a:rPr lang="en-US" altLang="zh-CN" dirty="0"/>
              <a:t>4.7</a:t>
            </a:r>
            <a:r>
              <a:rPr lang="zh-CN" altLang="zh-CN" dirty="0"/>
              <a:t>本左右，在美国每个人的阅读达到</a:t>
            </a:r>
            <a:r>
              <a:rPr lang="en-US" altLang="zh-CN" dirty="0"/>
              <a:t>50</a:t>
            </a:r>
            <a:r>
              <a:rPr lang="zh-CN" altLang="zh-CN" dirty="0"/>
              <a:t>本，以色列、法国、日本的阅读量也很高。</a:t>
            </a:r>
            <a:endParaRPr lang="zh-CN" altLang="en-US" dirty="0"/>
          </a:p>
        </p:txBody>
      </p:sp>
    </p:spTree>
    <p:extLst>
      <p:ext uri="{BB962C8B-B14F-4D97-AF65-F5344CB8AC3E}">
        <p14:creationId xmlns:p14="http://schemas.microsoft.com/office/powerpoint/2010/main" val="2502522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57200" y="1484784"/>
            <a:ext cx="8229600" cy="4641379"/>
          </a:xfrm>
        </p:spPr>
        <p:txBody>
          <a:bodyPr>
            <a:normAutofit fontScale="92500"/>
          </a:bodyPr>
          <a:lstStyle/>
          <a:p>
            <a:pPr lvl="1"/>
            <a:r>
              <a:rPr lang="zh-CN" altLang="zh-CN" dirty="0"/>
              <a:t>现在社会上各种诱惑太大、太多，娱乐、消遣、社交等等刺激着人们的神经。读书需要一种能够坐冷板凳的精神，人们都不愿意坐下来在家里读书，反而热衷于卡拉</a:t>
            </a:r>
            <a:r>
              <a:rPr lang="en-US" altLang="zh-CN" dirty="0"/>
              <a:t>OK</a:t>
            </a:r>
            <a:r>
              <a:rPr lang="zh-CN" altLang="zh-CN" dirty="0"/>
              <a:t>、泡酒吧。</a:t>
            </a:r>
          </a:p>
          <a:p>
            <a:pPr lvl="1"/>
            <a:r>
              <a:rPr lang="zh-CN" altLang="zh-CN" dirty="0"/>
              <a:t>还有，媒体越来越发达，对读书造成很大的冲击。现在的媒体主要是娱乐的功能。像上个世纪五六十年代，读书既是精神的一种享受，也是一种娱乐和消遣。现在娱乐、消遣的方式比以前多得多</a:t>
            </a:r>
            <a:r>
              <a:rPr lang="zh-CN" altLang="zh-CN" dirty="0" smtClean="0"/>
              <a:t>。尤其</a:t>
            </a:r>
            <a:r>
              <a:rPr lang="zh-CN" altLang="zh-CN" dirty="0"/>
              <a:t>是现在人们在互联网中消磨的时光越来越多，互联互通之后，各种信息纷至沓来。如果不自制的话，进了互联网就像进了迷魂阵一样，沉迷其中。</a:t>
            </a:r>
          </a:p>
          <a:p>
            <a:endParaRPr lang="zh-CN" altLang="en-US" dirty="0"/>
          </a:p>
        </p:txBody>
      </p:sp>
    </p:spTree>
    <p:extLst>
      <p:ext uri="{BB962C8B-B14F-4D97-AF65-F5344CB8AC3E}">
        <p14:creationId xmlns:p14="http://schemas.microsoft.com/office/powerpoint/2010/main" val="88487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lvl="1"/>
            <a:r>
              <a:rPr lang="zh-CN" altLang="zh-CN" dirty="0"/>
              <a:t>互联网中有些信息是适合我们阅读的信息、经典书籍，但是互联网中更多的是和人的欲望需求相关的内容，占用了大量时间。这种以消遣娱乐、快餐为主的文化，把我们的阅读时间夺走了。</a:t>
            </a:r>
            <a:endParaRPr lang="en-US" altLang="zh-CN" dirty="0"/>
          </a:p>
          <a:p>
            <a:pPr lvl="1"/>
            <a:endParaRPr lang="en-US" altLang="zh-CN" dirty="0"/>
          </a:p>
          <a:p>
            <a:pPr marL="0" indent="0" algn="r">
              <a:buNone/>
            </a:pPr>
            <a:r>
              <a:rPr lang="en-US" altLang="zh-CN" sz="1800" dirty="0">
                <a:hlinkClick r:id="rId2"/>
              </a:rPr>
              <a:t>http://news.ifeng.com/mainland/special/2013lianghui/yanlun/detail_2013_03/15/23117674_0.shtml</a:t>
            </a:r>
            <a:endParaRPr lang="zh-CN" altLang="zh-CN" sz="1800" dirty="0"/>
          </a:p>
          <a:p>
            <a:pPr marL="0" indent="0">
              <a:buNone/>
            </a:pPr>
            <a:endParaRPr lang="zh-CN" altLang="en-US" dirty="0"/>
          </a:p>
        </p:txBody>
      </p:sp>
    </p:spTree>
    <p:extLst>
      <p:ext uri="{BB962C8B-B14F-4D97-AF65-F5344CB8AC3E}">
        <p14:creationId xmlns:p14="http://schemas.microsoft.com/office/powerpoint/2010/main" val="866880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a:t>2004</a:t>
            </a:r>
            <a:r>
              <a:rPr lang="zh-CN" altLang="en-US" dirty="0"/>
              <a:t>年，英国国民图书阅读率为</a:t>
            </a:r>
            <a:r>
              <a:rPr lang="en-US" altLang="zh-CN" dirty="0"/>
              <a:t>66%</a:t>
            </a:r>
            <a:r>
              <a:rPr lang="zh-CN" altLang="en-US" dirty="0"/>
              <a:t>，</a:t>
            </a:r>
            <a:r>
              <a:rPr lang="en-US" altLang="zh-CN" dirty="0"/>
              <a:t>2005</a:t>
            </a:r>
            <a:r>
              <a:rPr lang="zh-CN" altLang="en-US" dirty="0"/>
              <a:t>年，其成年人年平均阅读图书</a:t>
            </a:r>
            <a:r>
              <a:rPr lang="en-US" altLang="zh-CN" dirty="0"/>
              <a:t>5</a:t>
            </a:r>
            <a:r>
              <a:rPr lang="zh-CN" altLang="en-US" dirty="0"/>
              <a:t>本。在法国，</a:t>
            </a:r>
            <a:r>
              <a:rPr lang="en-US" altLang="zh-CN" dirty="0"/>
              <a:t>2005</a:t>
            </a:r>
            <a:r>
              <a:rPr lang="zh-CN" altLang="en-US" dirty="0"/>
              <a:t>年，国民图书阅读率达到</a:t>
            </a:r>
            <a:r>
              <a:rPr lang="en-US" altLang="zh-CN" dirty="0"/>
              <a:t>78%</a:t>
            </a:r>
            <a:r>
              <a:rPr lang="zh-CN" altLang="en-US" dirty="0"/>
              <a:t>，平均每人每年读书</a:t>
            </a:r>
            <a:r>
              <a:rPr lang="en-US" altLang="zh-CN" dirty="0"/>
              <a:t>8.4</a:t>
            </a:r>
            <a:r>
              <a:rPr lang="zh-CN" altLang="en-US" dirty="0"/>
              <a:t>本，</a:t>
            </a:r>
            <a:r>
              <a:rPr lang="en-US" altLang="zh-CN" dirty="0"/>
              <a:t>2006</a:t>
            </a:r>
            <a:r>
              <a:rPr lang="zh-CN" altLang="en-US" dirty="0"/>
              <a:t>年略有下降，平均每人每年读书</a:t>
            </a:r>
            <a:r>
              <a:rPr lang="en-US" altLang="zh-CN" dirty="0"/>
              <a:t>8.3</a:t>
            </a:r>
            <a:r>
              <a:rPr lang="zh-CN" altLang="en-US" dirty="0"/>
              <a:t>本。德国最近的一次大型国民阅读行为调查是在</a:t>
            </a:r>
            <a:r>
              <a:rPr lang="en-US" altLang="zh-CN" dirty="0"/>
              <a:t>2000</a:t>
            </a:r>
            <a:r>
              <a:rPr lang="zh-CN" altLang="en-US" dirty="0"/>
              <a:t>年，调查结果显示其国民图书阅读率为</a:t>
            </a:r>
            <a:r>
              <a:rPr lang="en-US" altLang="zh-CN" dirty="0"/>
              <a:t>75%</a:t>
            </a:r>
            <a:r>
              <a:rPr lang="zh-CN" altLang="en-US" dirty="0" smtClean="0"/>
              <a:t>。</a:t>
            </a:r>
            <a:endParaRPr lang="en-US" altLang="zh-CN" dirty="0" smtClean="0"/>
          </a:p>
          <a:p>
            <a:pPr lvl="1"/>
            <a:r>
              <a:rPr lang="en-US" altLang="zh-CN" dirty="0">
                <a:hlinkClick r:id="rId2"/>
              </a:rPr>
              <a:t>http://</a:t>
            </a:r>
            <a:r>
              <a:rPr lang="en-US" altLang="zh-CN" dirty="0" smtClean="0">
                <a:hlinkClick r:id="rId2"/>
              </a:rPr>
              <a:t>www.chuban.cc/cbfxyj/gzgg/200811/t20081111_40883.html</a:t>
            </a:r>
            <a:endParaRPr lang="en-US" altLang="zh-CN" dirty="0" smtClean="0"/>
          </a:p>
          <a:p>
            <a:pPr marL="457200" lvl="1" indent="0">
              <a:buNone/>
            </a:pPr>
            <a:endParaRPr lang="zh-CN" altLang="en-US" dirty="0"/>
          </a:p>
        </p:txBody>
      </p:sp>
    </p:spTree>
    <p:extLst>
      <p:ext uri="{BB962C8B-B14F-4D97-AF65-F5344CB8AC3E}">
        <p14:creationId xmlns:p14="http://schemas.microsoft.com/office/powerpoint/2010/main" val="2497979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0" dirty="0"/>
              <a:t>泛在化阅读的</a:t>
            </a:r>
            <a:r>
              <a:rPr lang="zh-CN" altLang="en-US" b="0" dirty="0" smtClean="0"/>
              <a:t>兴起</a:t>
            </a:r>
            <a:endParaRPr lang="zh-CN" altLang="en-US" b="0" dirty="0"/>
          </a:p>
        </p:txBody>
      </p:sp>
      <p:sp>
        <p:nvSpPr>
          <p:cNvPr id="3" name="内容占位符 2"/>
          <p:cNvSpPr>
            <a:spLocks noGrp="1"/>
          </p:cNvSpPr>
          <p:nvPr>
            <p:ph idx="1"/>
          </p:nvPr>
        </p:nvSpPr>
        <p:spPr/>
        <p:txBody>
          <a:bodyPr>
            <a:normAutofit fontScale="92500" lnSpcReduction="10000"/>
          </a:bodyPr>
          <a:lstStyle/>
          <a:p>
            <a:r>
              <a:rPr lang="zh-CN" altLang="en-US" sz="3000" dirty="0" smtClean="0"/>
              <a:t>网络阅读、数字阅读、移动阅读的兴起与纸书</a:t>
            </a:r>
            <a:r>
              <a:rPr lang="zh-CN" altLang="en-US" sz="3000" dirty="0"/>
              <a:t>阅读</a:t>
            </a:r>
            <a:r>
              <a:rPr lang="zh-CN" altLang="en-US" sz="3000" dirty="0" smtClean="0"/>
              <a:t>的低水平形成了反差</a:t>
            </a:r>
            <a:endParaRPr lang="en-US" altLang="zh-CN" sz="3000" dirty="0" smtClean="0"/>
          </a:p>
          <a:p>
            <a:r>
              <a:rPr lang="zh-CN" altLang="en-US" sz="3000" dirty="0" smtClean="0"/>
              <a:t>社会信息化程度的不断提高是根源</a:t>
            </a:r>
            <a:endParaRPr lang="en-US" altLang="zh-CN" sz="3000" dirty="0" smtClean="0"/>
          </a:p>
          <a:p>
            <a:r>
              <a:rPr lang="zh-CN" altLang="en-US" sz="3000" dirty="0" smtClean="0"/>
              <a:t>中国</a:t>
            </a:r>
            <a:r>
              <a:rPr lang="zh-CN" altLang="en-US" sz="3000" dirty="0"/>
              <a:t>出版科学研究所所长郝振省说：“阅读趋势正呈现数字化、多元化、个性化三大特点，传统图书阅读率下降已不可避免，网络阅读的兴起不可逆转。”</a:t>
            </a:r>
            <a:endParaRPr lang="en-US" altLang="zh-CN" sz="3000" dirty="0" smtClean="0"/>
          </a:p>
          <a:p>
            <a:pPr lvl="1"/>
            <a:r>
              <a:rPr lang="zh-CN" altLang="en-US" sz="2600" dirty="0" smtClean="0"/>
              <a:t>在</a:t>
            </a:r>
            <a:r>
              <a:rPr lang="zh-CN" altLang="en-US" sz="2600" dirty="0"/>
              <a:t>快节奏的生活当中，我们可以利用很多零散时间拿出移动终端设备随时阅读，因此电子书愈发受到欢迎。</a:t>
            </a:r>
            <a:endParaRPr lang="en-US" altLang="zh-CN" sz="2600" dirty="0"/>
          </a:p>
          <a:p>
            <a:pPr lvl="1"/>
            <a:r>
              <a:rPr lang="zh-CN" altLang="en-US" sz="2600" dirty="0"/>
              <a:t>从生态环境保护的角度来看，发展数字出版也有更大的意义。每年用于印刷的木材千万吨，而大量造纸对环境保护会产生不利影响。</a:t>
            </a:r>
            <a:endParaRPr lang="en-US" altLang="zh-CN" sz="2600" dirty="0"/>
          </a:p>
          <a:p>
            <a:endParaRPr lang="zh-CN" altLang="en-US" sz="2600" dirty="0"/>
          </a:p>
        </p:txBody>
      </p:sp>
    </p:spTree>
    <p:extLst>
      <p:ext uri="{BB962C8B-B14F-4D97-AF65-F5344CB8AC3E}">
        <p14:creationId xmlns:p14="http://schemas.microsoft.com/office/powerpoint/2010/main" val="41886034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p:nvPr>
        </p:nvSpPr>
        <p:spPr>
          <a:xfrm>
            <a:off x="467544" y="764704"/>
            <a:ext cx="8229600" cy="792088"/>
          </a:xfrm>
        </p:spPr>
        <p:txBody>
          <a:bodyPr/>
          <a:lstStyle/>
          <a:p>
            <a:pPr eaLnBrk="1" hangingPunct="1"/>
            <a:r>
              <a:rPr lang="zh-CN" altLang="en-US" sz="3600" b="0" dirty="0" smtClean="0">
                <a:solidFill>
                  <a:schemeClr val="tx1"/>
                </a:solidFill>
              </a:rPr>
              <a:t>变化的外部环境</a:t>
            </a:r>
          </a:p>
        </p:txBody>
      </p:sp>
      <p:graphicFrame>
        <p:nvGraphicFramePr>
          <p:cNvPr id="2" name="内容占位符 1"/>
          <p:cNvGraphicFramePr>
            <a:graphicFrameLocks noGrp="1"/>
          </p:cNvGraphicFramePr>
          <p:nvPr>
            <p:ph idx="1"/>
            <p:extLst>
              <p:ext uri="{D42A27DB-BD31-4B8C-83A1-F6EECF244321}">
                <p14:modId xmlns:p14="http://schemas.microsoft.com/office/powerpoint/2010/main" val="2650766049"/>
              </p:ext>
            </p:extLst>
          </p:nvPr>
        </p:nvGraphicFramePr>
        <p:xfrm>
          <a:off x="431800" y="1844824"/>
          <a:ext cx="8461375"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196" name="灯片编号占位符 5"/>
          <p:cNvSpPr>
            <a:spLocks noGrp="1"/>
          </p:cNvSpPr>
          <p:nvPr>
            <p:ph type="sldNum" sz="quarter" idx="12"/>
          </p:nvPr>
        </p:nvSpPr>
        <p:spPr>
          <a:xfrm>
            <a:off x="70104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hlink"/>
                </a:solidFill>
                <a:latin typeface="Times New Roman" pitchFamily="18" charset="0"/>
                <a:ea typeface="楷体_GB2312" pitchFamily="49" charset="-122"/>
              </a:defRPr>
            </a:lvl1pPr>
            <a:lvl2pPr marL="742950" indent="-285750" eaLnBrk="0" hangingPunct="0">
              <a:defRPr sz="2000">
                <a:solidFill>
                  <a:schemeClr val="hlink"/>
                </a:solidFill>
                <a:latin typeface="Times New Roman" pitchFamily="18" charset="0"/>
                <a:ea typeface="楷体_GB2312" pitchFamily="49" charset="-122"/>
              </a:defRPr>
            </a:lvl2pPr>
            <a:lvl3pPr marL="1143000" indent="-228600" eaLnBrk="0" hangingPunct="0">
              <a:defRPr sz="2000">
                <a:solidFill>
                  <a:schemeClr val="hlink"/>
                </a:solidFill>
                <a:latin typeface="Times New Roman" pitchFamily="18" charset="0"/>
                <a:ea typeface="楷体_GB2312" pitchFamily="49" charset="-122"/>
              </a:defRPr>
            </a:lvl3pPr>
            <a:lvl4pPr marL="1600200" indent="-228600" eaLnBrk="0" hangingPunct="0">
              <a:defRPr sz="2000">
                <a:solidFill>
                  <a:schemeClr val="hlink"/>
                </a:solidFill>
                <a:latin typeface="Times New Roman" pitchFamily="18" charset="0"/>
                <a:ea typeface="楷体_GB2312" pitchFamily="49" charset="-122"/>
              </a:defRPr>
            </a:lvl4pPr>
            <a:lvl5pPr marL="2057400" indent="-228600" eaLnBrk="0" hangingPunct="0">
              <a:defRPr sz="2000">
                <a:solidFill>
                  <a:schemeClr val="hlink"/>
                </a:solidFill>
                <a:latin typeface="Times New Roman" pitchFamily="18" charset="0"/>
                <a:ea typeface="楷体_GB2312" pitchFamily="49" charset="-122"/>
              </a:defRPr>
            </a:lvl5pPr>
            <a:lvl6pPr marL="25146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6pPr>
            <a:lvl7pPr marL="29718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7pPr>
            <a:lvl8pPr marL="34290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8pPr>
            <a:lvl9pPr marL="38862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9pPr>
          </a:lstStyle>
          <a:p>
            <a:pPr eaLnBrk="1" hangingPunct="1"/>
            <a:fld id="{F7C3DE51-02D6-4E6E-9F56-DA20ABD57A16}" type="slidenum">
              <a:rPr lang="en-US" altLang="zh-CN" sz="1400" smtClean="0"/>
              <a:pPr eaLnBrk="1" hangingPunct="1"/>
              <a:t>12</a:t>
            </a:fld>
            <a:endParaRPr lang="en-US" altLang="zh-CN" sz="1400" smtClean="0"/>
          </a:p>
        </p:txBody>
      </p:sp>
    </p:spTree>
    <p:extLst>
      <p:ext uri="{BB962C8B-B14F-4D97-AF65-F5344CB8AC3E}">
        <p14:creationId xmlns:p14="http://schemas.microsoft.com/office/powerpoint/2010/main" val="40638106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5" name="内容占位符 4"/>
          <p:cNvSpPr>
            <a:spLocks noGrp="1"/>
          </p:cNvSpPr>
          <p:nvPr>
            <p:ph idx="1"/>
          </p:nvPr>
        </p:nvSpPr>
        <p:spPr/>
        <p:txBody>
          <a:bodyPr>
            <a:normAutofit/>
          </a:bodyPr>
          <a:lstStyle/>
          <a:p>
            <a:r>
              <a:rPr lang="zh-CN" altLang="zh-CN" sz="2400" dirty="0"/>
              <a:t>《</a:t>
            </a:r>
            <a:r>
              <a:rPr lang="en-US" altLang="zh-CN" sz="2400" dirty="0"/>
              <a:t>2010——2011</a:t>
            </a:r>
            <a:r>
              <a:rPr lang="zh-CN" altLang="zh-CN" sz="2400" dirty="0"/>
              <a:t>中国电子图书发展趋势报告》显示，</a:t>
            </a:r>
            <a:r>
              <a:rPr lang="zh-CN" altLang="en-US" sz="2400" dirty="0"/>
              <a:t>截至</a:t>
            </a:r>
            <a:r>
              <a:rPr lang="en-US" altLang="zh-CN" sz="2400" dirty="0"/>
              <a:t>2010</a:t>
            </a:r>
            <a:r>
              <a:rPr lang="zh-CN" altLang="en-US" sz="2400" dirty="0"/>
              <a:t>年底，中国电子图书总量为</a:t>
            </a:r>
            <a:r>
              <a:rPr lang="en-US" altLang="zh-CN" sz="2400" dirty="0"/>
              <a:t>115</a:t>
            </a:r>
            <a:r>
              <a:rPr lang="zh-CN" altLang="en-US" sz="2400" dirty="0"/>
              <a:t>万种，</a:t>
            </a:r>
            <a:r>
              <a:rPr lang="en-US" altLang="zh-CN" sz="2400" dirty="0"/>
              <a:t>2009</a:t>
            </a:r>
            <a:r>
              <a:rPr lang="zh-CN" altLang="en-US" sz="2400" dirty="0"/>
              <a:t>年新增电子图书</a:t>
            </a:r>
            <a:r>
              <a:rPr lang="en-US" altLang="zh-CN" sz="2400" dirty="0"/>
              <a:t>18</a:t>
            </a:r>
            <a:r>
              <a:rPr lang="zh-CN" altLang="en-US" sz="2400" dirty="0"/>
              <a:t>万种，同比增长</a:t>
            </a:r>
            <a:r>
              <a:rPr lang="en-US" altLang="zh-CN" sz="2400" dirty="0"/>
              <a:t>15.65%</a:t>
            </a:r>
            <a:r>
              <a:rPr lang="zh-CN" altLang="en-US" sz="2400" dirty="0"/>
              <a:t>；电子图书年交易册数为</a:t>
            </a:r>
            <a:r>
              <a:rPr lang="en-US" altLang="zh-CN" sz="2400" dirty="0"/>
              <a:t>5770</a:t>
            </a:r>
            <a:r>
              <a:rPr lang="zh-CN" altLang="en-US" sz="2400" dirty="0"/>
              <a:t>万册（未包含手机付费阅读和连载部分），同比增长</a:t>
            </a:r>
            <a:r>
              <a:rPr lang="en-US" altLang="zh-CN" sz="2400" dirty="0"/>
              <a:t>6.93%</a:t>
            </a:r>
            <a:r>
              <a:rPr lang="zh-CN" altLang="en-US" sz="2400" dirty="0"/>
              <a:t>；电子图书市场产值为</a:t>
            </a:r>
            <a:r>
              <a:rPr lang="en-US" altLang="zh-CN" sz="2400" dirty="0"/>
              <a:t>8.69</a:t>
            </a:r>
            <a:r>
              <a:rPr lang="zh-CN" altLang="en-US" sz="2400" dirty="0"/>
              <a:t>亿元，同比增长</a:t>
            </a:r>
            <a:r>
              <a:rPr lang="en-US" altLang="zh-CN" sz="2400" dirty="0"/>
              <a:t>202.79%</a:t>
            </a:r>
            <a:r>
              <a:rPr lang="zh-CN" altLang="en-US" sz="2400" dirty="0"/>
              <a:t>。</a:t>
            </a:r>
            <a:endParaRPr lang="en-US" altLang="zh-CN" sz="2400" dirty="0"/>
          </a:p>
          <a:p>
            <a:pPr lvl="0"/>
            <a:r>
              <a:rPr lang="zh-CN" altLang="en-US" sz="2400" dirty="0" smtClean="0"/>
              <a:t>另据</a:t>
            </a:r>
            <a:r>
              <a:rPr lang="zh-CN" altLang="zh-CN" sz="2400" dirty="0" smtClean="0"/>
              <a:t>《</a:t>
            </a:r>
            <a:r>
              <a:rPr lang="en-US" altLang="zh-CN" sz="2400" dirty="0" smtClean="0"/>
              <a:t>2011——2012</a:t>
            </a:r>
            <a:r>
              <a:rPr lang="zh-CN" altLang="zh-CN" sz="2400" dirty="0" smtClean="0"/>
              <a:t>中国电子图书</a:t>
            </a:r>
            <a:r>
              <a:rPr lang="zh-CN" altLang="en-US" sz="2400" dirty="0" smtClean="0"/>
              <a:t>产业年度</a:t>
            </a:r>
            <a:r>
              <a:rPr lang="zh-CN" altLang="zh-CN" sz="2400" dirty="0" smtClean="0"/>
              <a:t>报告》，</a:t>
            </a:r>
            <a:r>
              <a:rPr lang="zh-CN" altLang="en-US" sz="2400" dirty="0" smtClean="0"/>
              <a:t>已有</a:t>
            </a:r>
            <a:r>
              <a:rPr lang="en-US" altLang="zh-CN" sz="2400" dirty="0" smtClean="0"/>
              <a:t>95%</a:t>
            </a:r>
            <a:r>
              <a:rPr lang="zh-CN" altLang="en-US" sz="2400" dirty="0" smtClean="0"/>
              <a:t>以上的出版社开始电子出版业务。</a:t>
            </a:r>
            <a:endParaRPr lang="en-US" altLang="zh-CN" sz="2400" dirty="0" smtClean="0"/>
          </a:p>
          <a:p>
            <a:pPr lvl="0"/>
            <a:r>
              <a:rPr lang="zh-CN" altLang="en-US" sz="2400" dirty="0" smtClean="0"/>
              <a:t>几年前就有</a:t>
            </a:r>
            <a:r>
              <a:rPr lang="zh-CN" altLang="zh-CN" sz="2400" dirty="0" smtClean="0"/>
              <a:t>业界</a:t>
            </a:r>
            <a:r>
              <a:rPr lang="zh-CN" altLang="zh-CN" sz="2400" dirty="0"/>
              <a:t>人士预测</a:t>
            </a:r>
            <a:r>
              <a:rPr lang="zh-CN" altLang="zh-CN" sz="2400" dirty="0" smtClean="0"/>
              <a:t>：</a:t>
            </a:r>
            <a:r>
              <a:rPr lang="en-US" altLang="zh-CN" sz="2400" dirty="0" smtClean="0"/>
              <a:t>10</a:t>
            </a:r>
            <a:r>
              <a:rPr lang="zh-CN" altLang="zh-CN" sz="2400" dirty="0"/>
              <a:t>年内一部电子书装下整个图书馆不是危言耸听。到</a:t>
            </a:r>
            <a:r>
              <a:rPr lang="en-US" altLang="zh-CN" sz="2400" dirty="0"/>
              <a:t>2020</a:t>
            </a:r>
            <a:r>
              <a:rPr lang="zh-CN" altLang="zh-CN" sz="2400" dirty="0"/>
              <a:t>年，</a:t>
            </a:r>
            <a:r>
              <a:rPr lang="en-US" altLang="zh-CN" sz="2400" dirty="0"/>
              <a:t>90%</a:t>
            </a:r>
            <a:r>
              <a:rPr lang="zh-CN" altLang="zh-CN" sz="2400" dirty="0"/>
              <a:t>的图书品种将同时采用数字和纸张方式发行；而到</a:t>
            </a:r>
            <a:r>
              <a:rPr lang="en-US" altLang="zh-CN" sz="2400" dirty="0"/>
              <a:t>2030</a:t>
            </a:r>
            <a:r>
              <a:rPr lang="zh-CN" altLang="zh-CN" sz="2400" dirty="0"/>
              <a:t>年，将有</a:t>
            </a:r>
            <a:r>
              <a:rPr lang="en-US" altLang="zh-CN" sz="2400" dirty="0"/>
              <a:t>90%</a:t>
            </a:r>
            <a:r>
              <a:rPr lang="zh-CN" altLang="zh-CN" sz="2400" dirty="0"/>
              <a:t>的图书采取网络版本，传统的纸质读物将只占</a:t>
            </a:r>
            <a:r>
              <a:rPr lang="en-US" altLang="zh-CN" sz="2400" dirty="0"/>
              <a:t>10% </a:t>
            </a:r>
            <a:r>
              <a:rPr lang="zh-CN" altLang="en-US" dirty="0" smtClean="0"/>
              <a:t>。</a:t>
            </a:r>
            <a:endParaRPr lang="en-US" altLang="zh-CN" dirty="0" smtClean="0"/>
          </a:p>
          <a:p>
            <a:pPr lvl="0"/>
            <a:endParaRPr lang="zh-CN" altLang="en-US" sz="3200" dirty="0"/>
          </a:p>
          <a:p>
            <a:endParaRPr lang="zh-CN" altLang="en-US" dirty="0"/>
          </a:p>
        </p:txBody>
      </p:sp>
      <p:sp>
        <p:nvSpPr>
          <p:cNvPr id="3" name="日期占位符 2"/>
          <p:cNvSpPr>
            <a:spLocks noGrp="1"/>
          </p:cNvSpPr>
          <p:nvPr>
            <p:ph type="dt" sz="half" idx="10"/>
          </p:nvPr>
        </p:nvSpPr>
        <p:spPr/>
        <p:txBody>
          <a:bodyPr/>
          <a:lstStyle/>
          <a:p>
            <a:fld id="{95F62FF3-5E89-41D2-800A-EB3A8863D221}" type="datetime1">
              <a:rPr lang="zh-CN" altLang="en-US" smtClean="0"/>
              <a:pPr/>
              <a:t>2013-06-06</a:t>
            </a:fld>
            <a:endParaRPr lang="en-US" altLang="zh-CN"/>
          </a:p>
        </p:txBody>
      </p:sp>
      <p:sp>
        <p:nvSpPr>
          <p:cNvPr id="4" name="灯片编号占位符 3"/>
          <p:cNvSpPr>
            <a:spLocks noGrp="1"/>
          </p:cNvSpPr>
          <p:nvPr>
            <p:ph type="sldNum" sz="quarter" idx="12"/>
          </p:nvPr>
        </p:nvSpPr>
        <p:spPr/>
        <p:txBody>
          <a:bodyPr/>
          <a:lstStyle/>
          <a:p>
            <a:fld id="{59ABE186-533F-4AE8-B49B-7FFB07462F47}" type="slidenum">
              <a:rPr lang="zh-CN" altLang="en-US" smtClean="0"/>
              <a:pPr/>
              <a:t>13</a:t>
            </a:fld>
            <a:endParaRPr lang="en-US" altLang="zh-CN"/>
          </a:p>
        </p:txBody>
      </p:sp>
    </p:spTree>
    <p:extLst>
      <p:ext uri="{BB962C8B-B14F-4D97-AF65-F5344CB8AC3E}">
        <p14:creationId xmlns:p14="http://schemas.microsoft.com/office/powerpoint/2010/main" val="3817254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p:cNvSpPr>
            <a:spLocks noGrp="1"/>
          </p:cNvSpPr>
          <p:nvPr>
            <p:ph type="title"/>
          </p:nvPr>
        </p:nvSpPr>
        <p:spPr/>
        <p:txBody>
          <a:bodyPr>
            <a:normAutofit/>
          </a:bodyPr>
          <a:lstStyle/>
          <a:p>
            <a:pPr lvl="1" algn="l" eaLnBrk="1" hangingPunct="1">
              <a:defRPr/>
            </a:pPr>
            <a:r>
              <a:rPr lang="zh-CN" altLang="en-US" sz="3200" dirty="0" smtClean="0">
                <a:solidFill>
                  <a:schemeClr val="tx1"/>
                </a:solidFill>
                <a:latin typeface="+mn-ea"/>
              </a:rPr>
              <a:t>发行业同样发生变化</a:t>
            </a:r>
            <a:endParaRPr lang="zh-CN" altLang="en-US" sz="3200" dirty="0" smtClean="0">
              <a:solidFill>
                <a:schemeClr val="tx1"/>
              </a:solidFill>
            </a:endParaRPr>
          </a:p>
        </p:txBody>
      </p:sp>
      <p:graphicFrame>
        <p:nvGraphicFramePr>
          <p:cNvPr id="14" name="内容占位符 13"/>
          <p:cNvGraphicFramePr>
            <a:graphicFrameLocks noGrp="1"/>
          </p:cNvGraphicFramePr>
          <p:nvPr>
            <p:ph sz="half" idx="1"/>
            <p:extLst>
              <p:ext uri="{D42A27DB-BD31-4B8C-83A1-F6EECF244321}">
                <p14:modId xmlns:p14="http://schemas.microsoft.com/office/powerpoint/2010/main" val="4292800747"/>
              </p:ext>
            </p:extLst>
          </p:nvPr>
        </p:nvGraphicFramePr>
        <p:xfrm>
          <a:off x="457200" y="1600200"/>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内容占位符 4"/>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5329236" y="1556792"/>
            <a:ext cx="3265315" cy="4392488"/>
          </a:xfrm>
        </p:spPr>
      </p:pic>
      <p:sp>
        <p:nvSpPr>
          <p:cNvPr id="10244" name="灯片编号占位符 5"/>
          <p:cNvSpPr>
            <a:spLocks noGrp="1"/>
          </p:cNvSpPr>
          <p:nvPr>
            <p:ph type="sldNum" sz="quarter" idx="12"/>
          </p:nvPr>
        </p:nvSpPr>
        <p:spPr>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hlink"/>
                </a:solidFill>
                <a:latin typeface="Times New Roman" pitchFamily="18" charset="0"/>
                <a:ea typeface="楷体_GB2312" pitchFamily="49" charset="-122"/>
              </a:defRPr>
            </a:lvl1pPr>
            <a:lvl2pPr marL="742950" indent="-285750" eaLnBrk="0" hangingPunct="0">
              <a:defRPr sz="2000">
                <a:solidFill>
                  <a:schemeClr val="hlink"/>
                </a:solidFill>
                <a:latin typeface="Times New Roman" pitchFamily="18" charset="0"/>
                <a:ea typeface="楷体_GB2312" pitchFamily="49" charset="-122"/>
              </a:defRPr>
            </a:lvl2pPr>
            <a:lvl3pPr marL="1143000" indent="-228600" eaLnBrk="0" hangingPunct="0">
              <a:defRPr sz="2000">
                <a:solidFill>
                  <a:schemeClr val="hlink"/>
                </a:solidFill>
                <a:latin typeface="Times New Roman" pitchFamily="18" charset="0"/>
                <a:ea typeface="楷体_GB2312" pitchFamily="49" charset="-122"/>
              </a:defRPr>
            </a:lvl3pPr>
            <a:lvl4pPr marL="1600200" indent="-228600" eaLnBrk="0" hangingPunct="0">
              <a:defRPr sz="2000">
                <a:solidFill>
                  <a:schemeClr val="hlink"/>
                </a:solidFill>
                <a:latin typeface="Times New Roman" pitchFamily="18" charset="0"/>
                <a:ea typeface="楷体_GB2312" pitchFamily="49" charset="-122"/>
              </a:defRPr>
            </a:lvl4pPr>
            <a:lvl5pPr marL="2057400" indent="-228600" eaLnBrk="0" hangingPunct="0">
              <a:defRPr sz="2000">
                <a:solidFill>
                  <a:schemeClr val="hlink"/>
                </a:solidFill>
                <a:latin typeface="Times New Roman" pitchFamily="18" charset="0"/>
                <a:ea typeface="楷体_GB2312" pitchFamily="49" charset="-122"/>
              </a:defRPr>
            </a:lvl5pPr>
            <a:lvl6pPr marL="25146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6pPr>
            <a:lvl7pPr marL="29718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7pPr>
            <a:lvl8pPr marL="34290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8pPr>
            <a:lvl9pPr marL="38862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9pPr>
          </a:lstStyle>
          <a:p>
            <a:pPr eaLnBrk="1" hangingPunct="1"/>
            <a:fld id="{D8E4CBC4-D927-4A87-A1AD-0F2C57B8DB0F}" type="slidenum">
              <a:rPr lang="en-US" altLang="zh-CN" sz="1400" smtClean="0"/>
              <a:pPr eaLnBrk="1" hangingPunct="1"/>
              <a:t>14</a:t>
            </a:fld>
            <a:endParaRPr lang="en-US" altLang="zh-CN" sz="1400" smtClean="0"/>
          </a:p>
        </p:txBody>
      </p:sp>
    </p:spTree>
    <p:extLst>
      <p:ext uri="{BB962C8B-B14F-4D97-AF65-F5344CB8AC3E}">
        <p14:creationId xmlns:p14="http://schemas.microsoft.com/office/powerpoint/2010/main" val="2930350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1"/>
          <p:cNvSpPr>
            <a:spLocks noGrp="1"/>
          </p:cNvSpPr>
          <p:nvPr>
            <p:ph type="title"/>
          </p:nvPr>
        </p:nvSpPr>
        <p:spPr/>
        <p:txBody>
          <a:bodyPr/>
          <a:lstStyle/>
          <a:p>
            <a:pPr eaLnBrk="1" hangingPunct="1"/>
            <a:endParaRPr lang="zh-CN" altLang="en-US" smtClean="0"/>
          </a:p>
        </p:txBody>
      </p:sp>
      <p:graphicFrame>
        <p:nvGraphicFramePr>
          <p:cNvPr id="2" name="内容占位符 1"/>
          <p:cNvGraphicFramePr>
            <a:graphicFrameLocks noGrp="1"/>
          </p:cNvGraphicFramePr>
          <p:nvPr>
            <p:ph idx="1"/>
            <p:extLst>
              <p:ext uri="{D42A27DB-BD31-4B8C-83A1-F6EECF244321}">
                <p14:modId xmlns:p14="http://schemas.microsoft.com/office/powerpoint/2010/main" val="1568729957"/>
              </p:ext>
            </p:extLst>
          </p:nvPr>
        </p:nvGraphicFramePr>
        <p:xfrm>
          <a:off x="457200" y="1214438"/>
          <a:ext cx="8229600" cy="4911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268" name="灯片编号占位符 5"/>
          <p:cNvSpPr>
            <a:spLocks noGrp="1"/>
          </p:cNvSpPr>
          <p:nvPr>
            <p:ph type="sldNum" sz="quarter" idx="12"/>
          </p:nvPr>
        </p:nvSpPr>
        <p:spPr>
          <a:xfrm>
            <a:off x="70104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hlink"/>
                </a:solidFill>
                <a:latin typeface="Times New Roman" pitchFamily="18" charset="0"/>
                <a:ea typeface="楷体_GB2312" pitchFamily="49" charset="-122"/>
              </a:defRPr>
            </a:lvl1pPr>
            <a:lvl2pPr marL="742950" indent="-285750" eaLnBrk="0" hangingPunct="0">
              <a:defRPr sz="2000">
                <a:solidFill>
                  <a:schemeClr val="hlink"/>
                </a:solidFill>
                <a:latin typeface="Times New Roman" pitchFamily="18" charset="0"/>
                <a:ea typeface="楷体_GB2312" pitchFamily="49" charset="-122"/>
              </a:defRPr>
            </a:lvl2pPr>
            <a:lvl3pPr marL="1143000" indent="-228600" eaLnBrk="0" hangingPunct="0">
              <a:defRPr sz="2000">
                <a:solidFill>
                  <a:schemeClr val="hlink"/>
                </a:solidFill>
                <a:latin typeface="Times New Roman" pitchFamily="18" charset="0"/>
                <a:ea typeface="楷体_GB2312" pitchFamily="49" charset="-122"/>
              </a:defRPr>
            </a:lvl3pPr>
            <a:lvl4pPr marL="1600200" indent="-228600" eaLnBrk="0" hangingPunct="0">
              <a:defRPr sz="2000">
                <a:solidFill>
                  <a:schemeClr val="hlink"/>
                </a:solidFill>
                <a:latin typeface="Times New Roman" pitchFamily="18" charset="0"/>
                <a:ea typeface="楷体_GB2312" pitchFamily="49" charset="-122"/>
              </a:defRPr>
            </a:lvl4pPr>
            <a:lvl5pPr marL="2057400" indent="-228600" eaLnBrk="0" hangingPunct="0">
              <a:defRPr sz="2000">
                <a:solidFill>
                  <a:schemeClr val="hlink"/>
                </a:solidFill>
                <a:latin typeface="Times New Roman" pitchFamily="18" charset="0"/>
                <a:ea typeface="楷体_GB2312" pitchFamily="49" charset="-122"/>
              </a:defRPr>
            </a:lvl5pPr>
            <a:lvl6pPr marL="25146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6pPr>
            <a:lvl7pPr marL="29718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7pPr>
            <a:lvl8pPr marL="34290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8pPr>
            <a:lvl9pPr marL="38862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9pPr>
          </a:lstStyle>
          <a:p>
            <a:pPr eaLnBrk="1" hangingPunct="1"/>
            <a:fld id="{E237E826-0A11-407B-AE6D-5B6F2798DAA1}" type="slidenum">
              <a:rPr lang="en-US" altLang="zh-CN" sz="1400" smtClean="0"/>
              <a:pPr eaLnBrk="1" hangingPunct="1"/>
              <a:t>15</a:t>
            </a:fld>
            <a:endParaRPr lang="en-US" altLang="zh-CN" sz="1400" smtClean="0"/>
          </a:p>
        </p:txBody>
      </p:sp>
    </p:spTree>
    <p:extLst>
      <p:ext uri="{BB962C8B-B14F-4D97-AF65-F5344CB8AC3E}">
        <p14:creationId xmlns:p14="http://schemas.microsoft.com/office/powerpoint/2010/main" val="397401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1"/>
          <p:cNvSpPr>
            <a:spLocks noGrp="1"/>
          </p:cNvSpPr>
          <p:nvPr>
            <p:ph type="title"/>
          </p:nvPr>
        </p:nvSpPr>
        <p:spPr/>
        <p:txBody>
          <a:bodyPr/>
          <a:lstStyle/>
          <a:p>
            <a:pPr eaLnBrk="1" hangingPunct="1"/>
            <a:endParaRPr lang="zh-CN" altLang="en-US" smtClean="0"/>
          </a:p>
        </p:txBody>
      </p:sp>
      <p:graphicFrame>
        <p:nvGraphicFramePr>
          <p:cNvPr id="2" name="内容占位符 1"/>
          <p:cNvGraphicFramePr>
            <a:graphicFrameLocks noGrp="1"/>
          </p:cNvGraphicFramePr>
          <p:nvPr>
            <p:ph idx="1"/>
            <p:extLst>
              <p:ext uri="{D42A27DB-BD31-4B8C-83A1-F6EECF244321}">
                <p14:modId xmlns:p14="http://schemas.microsoft.com/office/powerpoint/2010/main" val="1089228539"/>
              </p:ext>
            </p:extLst>
          </p:nvPr>
        </p:nvGraphicFramePr>
        <p:xfrm>
          <a:off x="468313" y="13414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292" name="灯片编号占位符 5"/>
          <p:cNvSpPr>
            <a:spLocks noGrp="1"/>
          </p:cNvSpPr>
          <p:nvPr>
            <p:ph type="sldNum" sz="quarter" idx="12"/>
          </p:nvPr>
        </p:nvSpPr>
        <p:spPr>
          <a:xfrm>
            <a:off x="70104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hlink"/>
                </a:solidFill>
                <a:latin typeface="Times New Roman" pitchFamily="18" charset="0"/>
                <a:ea typeface="楷体_GB2312" pitchFamily="49" charset="-122"/>
              </a:defRPr>
            </a:lvl1pPr>
            <a:lvl2pPr marL="742950" indent="-285750" eaLnBrk="0" hangingPunct="0">
              <a:defRPr sz="2000">
                <a:solidFill>
                  <a:schemeClr val="hlink"/>
                </a:solidFill>
                <a:latin typeface="Times New Roman" pitchFamily="18" charset="0"/>
                <a:ea typeface="楷体_GB2312" pitchFamily="49" charset="-122"/>
              </a:defRPr>
            </a:lvl2pPr>
            <a:lvl3pPr marL="1143000" indent="-228600" eaLnBrk="0" hangingPunct="0">
              <a:defRPr sz="2000">
                <a:solidFill>
                  <a:schemeClr val="hlink"/>
                </a:solidFill>
                <a:latin typeface="Times New Roman" pitchFamily="18" charset="0"/>
                <a:ea typeface="楷体_GB2312" pitchFamily="49" charset="-122"/>
              </a:defRPr>
            </a:lvl3pPr>
            <a:lvl4pPr marL="1600200" indent="-228600" eaLnBrk="0" hangingPunct="0">
              <a:defRPr sz="2000">
                <a:solidFill>
                  <a:schemeClr val="hlink"/>
                </a:solidFill>
                <a:latin typeface="Times New Roman" pitchFamily="18" charset="0"/>
                <a:ea typeface="楷体_GB2312" pitchFamily="49" charset="-122"/>
              </a:defRPr>
            </a:lvl4pPr>
            <a:lvl5pPr marL="2057400" indent="-228600" eaLnBrk="0" hangingPunct="0">
              <a:defRPr sz="2000">
                <a:solidFill>
                  <a:schemeClr val="hlink"/>
                </a:solidFill>
                <a:latin typeface="Times New Roman" pitchFamily="18" charset="0"/>
                <a:ea typeface="楷体_GB2312" pitchFamily="49" charset="-122"/>
              </a:defRPr>
            </a:lvl5pPr>
            <a:lvl6pPr marL="25146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6pPr>
            <a:lvl7pPr marL="29718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7pPr>
            <a:lvl8pPr marL="34290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8pPr>
            <a:lvl9pPr marL="3886200" indent="-228600" eaLnBrk="0" fontAlgn="base" hangingPunct="0">
              <a:spcBef>
                <a:spcPct val="0"/>
              </a:spcBef>
              <a:spcAft>
                <a:spcPct val="0"/>
              </a:spcAft>
              <a:defRPr sz="2000">
                <a:solidFill>
                  <a:schemeClr val="hlink"/>
                </a:solidFill>
                <a:latin typeface="Times New Roman" pitchFamily="18" charset="0"/>
                <a:ea typeface="楷体_GB2312" pitchFamily="49" charset="-122"/>
              </a:defRPr>
            </a:lvl9pPr>
          </a:lstStyle>
          <a:p>
            <a:pPr eaLnBrk="1" hangingPunct="1"/>
            <a:fld id="{1FF8A58C-1E6B-4294-9DFF-80FD99243BDB}" type="slidenum">
              <a:rPr lang="en-US" altLang="zh-CN" sz="1400" smtClean="0"/>
              <a:pPr eaLnBrk="1" hangingPunct="1"/>
              <a:t>16</a:t>
            </a:fld>
            <a:endParaRPr lang="en-US" altLang="zh-CN" sz="1400" smtClean="0"/>
          </a:p>
        </p:txBody>
      </p:sp>
    </p:spTree>
    <p:extLst>
      <p:ext uri="{BB962C8B-B14F-4D97-AF65-F5344CB8AC3E}">
        <p14:creationId xmlns:p14="http://schemas.microsoft.com/office/powerpoint/2010/main" val="1593652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lang="zh-CN" altLang="en-US"/>
          </a:p>
        </p:txBody>
      </p:sp>
      <p:sp>
        <p:nvSpPr>
          <p:cNvPr id="3" name="内容占位符 2"/>
          <p:cNvSpPr>
            <a:spLocks noGrp="1"/>
          </p:cNvSpPr>
          <p:nvPr>
            <p:ph sz="half" idx="1"/>
          </p:nvPr>
        </p:nvSpPr>
        <p:spPr>
          <a:xfrm>
            <a:off x="1043608" y="1628800"/>
            <a:ext cx="3250704" cy="4525963"/>
          </a:xfrm>
        </p:spPr>
        <p:txBody>
          <a:bodyPr rtlCol="0">
            <a:normAutofit lnSpcReduction="10000"/>
          </a:bodyPr>
          <a:lstStyle/>
          <a:p>
            <a:pPr marL="582930" indent="-457200">
              <a:buClr>
                <a:schemeClr val="accent2">
                  <a:lumMod val="75000"/>
                </a:schemeClr>
              </a:buClr>
              <a:defRPr/>
            </a:pPr>
            <a:r>
              <a:rPr lang="zh-CN" altLang="en-US" dirty="0"/>
              <a:t>读者的阅读行为和方式在</a:t>
            </a:r>
            <a:r>
              <a:rPr lang="zh-CN" altLang="en-US" dirty="0" smtClean="0"/>
              <a:t>变化</a:t>
            </a:r>
            <a:endParaRPr lang="en-US" altLang="zh-CN" dirty="0" smtClean="0"/>
          </a:p>
          <a:p>
            <a:pPr marL="982980" lvl="1" indent="-457200">
              <a:buClr>
                <a:schemeClr val="accent2">
                  <a:lumMod val="75000"/>
                </a:schemeClr>
              </a:buClr>
              <a:defRPr/>
            </a:pPr>
            <a:r>
              <a:rPr lang="zh-CN" altLang="en-US" dirty="0" smtClean="0">
                <a:latin typeface="华文宋体" pitchFamily="2" charset="-122"/>
                <a:ea typeface="华文宋体" pitchFamily="2" charset="-122"/>
              </a:rPr>
              <a:t>阅读行为：</a:t>
            </a:r>
            <a:endParaRPr lang="en-US" altLang="zh-CN" sz="1500" dirty="0" smtClean="0">
              <a:latin typeface="华文宋体" pitchFamily="2" charset="-122"/>
              <a:ea typeface="华文宋体" pitchFamily="2" charset="-122"/>
            </a:endParaRPr>
          </a:p>
          <a:p>
            <a:pPr marL="1383030" lvl="2" indent="-457200">
              <a:buClr>
                <a:schemeClr val="accent2">
                  <a:lumMod val="75000"/>
                </a:schemeClr>
              </a:buClr>
              <a:defRPr/>
            </a:pPr>
            <a:r>
              <a:rPr lang="zh-CN" altLang="en-US" sz="2200" dirty="0" smtClean="0">
                <a:latin typeface="华文宋体" pitchFamily="2" charset="-122"/>
                <a:ea typeface="华文宋体" pitchFamily="2" charset="-122"/>
              </a:rPr>
              <a:t>数字阅读</a:t>
            </a:r>
            <a:endParaRPr lang="en-US" altLang="zh-CN" sz="2200" dirty="0" smtClean="0">
              <a:latin typeface="华文宋体" pitchFamily="2" charset="-122"/>
              <a:ea typeface="华文宋体" pitchFamily="2" charset="-122"/>
            </a:endParaRPr>
          </a:p>
          <a:p>
            <a:pPr marL="1383030" lvl="2" indent="-457200">
              <a:buClr>
                <a:schemeClr val="accent2">
                  <a:lumMod val="75000"/>
                </a:schemeClr>
              </a:buClr>
              <a:defRPr/>
            </a:pPr>
            <a:r>
              <a:rPr lang="zh-CN" altLang="en-US" sz="2200" dirty="0" smtClean="0">
                <a:latin typeface="华文宋体" pitchFamily="2" charset="-122"/>
                <a:ea typeface="华文宋体" pitchFamily="2" charset="-122"/>
              </a:rPr>
              <a:t>网络阅读</a:t>
            </a:r>
            <a:endParaRPr lang="en-US" altLang="zh-CN" sz="2200" dirty="0" smtClean="0">
              <a:latin typeface="华文宋体" pitchFamily="2" charset="-122"/>
              <a:ea typeface="华文宋体" pitchFamily="2" charset="-122"/>
            </a:endParaRPr>
          </a:p>
          <a:p>
            <a:pPr marL="1383030" lvl="2" indent="-457200">
              <a:buClr>
                <a:schemeClr val="accent2">
                  <a:lumMod val="75000"/>
                </a:schemeClr>
              </a:buClr>
              <a:defRPr/>
            </a:pPr>
            <a:r>
              <a:rPr lang="zh-CN" altLang="en-US" sz="2200" dirty="0" smtClean="0">
                <a:latin typeface="华文宋体" pitchFamily="2" charset="-122"/>
                <a:ea typeface="华文宋体" pitchFamily="2" charset="-122"/>
              </a:rPr>
              <a:t>移动阅读</a:t>
            </a:r>
            <a:endParaRPr lang="en-US" altLang="zh-CN" sz="2200" dirty="0" smtClean="0">
              <a:latin typeface="华文宋体" pitchFamily="2" charset="-122"/>
              <a:ea typeface="华文宋体" pitchFamily="2" charset="-122"/>
            </a:endParaRPr>
          </a:p>
          <a:p>
            <a:pPr marL="1840230" lvl="3" indent="-457200">
              <a:buClr>
                <a:schemeClr val="accent2">
                  <a:lumMod val="75000"/>
                </a:schemeClr>
              </a:buClr>
              <a:defRPr/>
            </a:pPr>
            <a:endParaRPr lang="en-US" altLang="zh-CN" sz="1800" dirty="0" smtClean="0">
              <a:latin typeface="华文宋体" pitchFamily="2" charset="-122"/>
              <a:ea typeface="华文宋体" pitchFamily="2" charset="-122"/>
            </a:endParaRPr>
          </a:p>
        </p:txBody>
      </p:sp>
      <p:sp>
        <p:nvSpPr>
          <p:cNvPr id="5" name="内容占位符 4"/>
          <p:cNvSpPr>
            <a:spLocks noGrp="1"/>
          </p:cNvSpPr>
          <p:nvPr>
            <p:ph sz="half" idx="2"/>
          </p:nvPr>
        </p:nvSpPr>
        <p:spPr>
          <a:xfrm>
            <a:off x="4067944" y="1700808"/>
            <a:ext cx="4038600" cy="4525963"/>
          </a:xfrm>
        </p:spPr>
        <p:txBody>
          <a:bodyPr>
            <a:normAutofit lnSpcReduction="10000"/>
          </a:bodyPr>
          <a:lstStyle/>
          <a:p>
            <a:pPr marL="982980" lvl="1" indent="-457200">
              <a:buClr>
                <a:schemeClr val="accent2">
                  <a:lumMod val="75000"/>
                </a:schemeClr>
              </a:buClr>
              <a:defRPr/>
            </a:pPr>
            <a:r>
              <a:rPr lang="zh-CN" altLang="en-US" sz="2600" dirty="0">
                <a:latin typeface="华文宋体" pitchFamily="2" charset="-122"/>
                <a:ea typeface="华文宋体" pitchFamily="2" charset="-122"/>
              </a:rPr>
              <a:t>阅读方式：</a:t>
            </a:r>
            <a:endParaRPr lang="en-US" altLang="zh-CN" sz="2600" dirty="0">
              <a:latin typeface="华文宋体" pitchFamily="2" charset="-122"/>
              <a:ea typeface="华文宋体" pitchFamily="2" charset="-122"/>
            </a:endParaRPr>
          </a:p>
          <a:p>
            <a:pPr marL="1383030" lvl="2" indent="-457200">
              <a:buClr>
                <a:schemeClr val="accent2">
                  <a:lumMod val="75000"/>
                </a:schemeClr>
              </a:buClr>
              <a:defRPr/>
            </a:pPr>
            <a:r>
              <a:rPr lang="zh-CN" altLang="en-US" sz="2200" dirty="0">
                <a:solidFill>
                  <a:srgbClr val="C00000"/>
                </a:solidFill>
                <a:latin typeface="华文宋体" pitchFamily="2" charset="-122"/>
                <a:ea typeface="华文宋体" pitchFamily="2" charset="-122"/>
              </a:rPr>
              <a:t>浏览式阅读：</a:t>
            </a:r>
            <a:r>
              <a:rPr lang="zh-CN" altLang="en-US" sz="1700" dirty="0">
                <a:latin typeface="华文宋体" pitchFamily="2" charset="-122"/>
                <a:ea typeface="华文宋体" pitchFamily="2" charset="-122"/>
              </a:rPr>
              <a:t>即快速阅读，就是一目十行地大致看一下资料所包含的内容，并从材料中提取有用信息。</a:t>
            </a:r>
            <a:endParaRPr lang="en-US" altLang="zh-CN" sz="1700" dirty="0">
              <a:latin typeface="华文宋体" pitchFamily="2" charset="-122"/>
              <a:ea typeface="华文宋体" pitchFamily="2" charset="-122"/>
            </a:endParaRPr>
          </a:p>
          <a:p>
            <a:pPr marL="1383030" lvl="2" indent="-457200">
              <a:buClr>
                <a:schemeClr val="accent2">
                  <a:lumMod val="75000"/>
                </a:schemeClr>
              </a:buClr>
              <a:defRPr/>
            </a:pPr>
            <a:r>
              <a:rPr lang="zh-CN" altLang="en-US" dirty="0">
                <a:solidFill>
                  <a:srgbClr val="C00000"/>
                </a:solidFill>
                <a:latin typeface="华文宋体" pitchFamily="2" charset="-122"/>
                <a:ea typeface="华文宋体" pitchFamily="2" charset="-122"/>
              </a:rPr>
              <a:t>浅阅读：</a:t>
            </a:r>
            <a:r>
              <a:rPr lang="zh-CN" altLang="en-US" sz="1500" dirty="0">
                <a:latin typeface="华文宋体" pitchFamily="2" charset="-122"/>
                <a:ea typeface="华文宋体" pitchFamily="2" charset="-122"/>
              </a:rPr>
              <a:t>一种浅层次的、以简单轻松甚至娱乐性为最高追求的阅读形式。所谓囫囵吞枣、一目十行、不求甚解，追求的是短暂的视觉快感和心理的怡悦。</a:t>
            </a:r>
            <a:endParaRPr lang="en-US" altLang="zh-CN" sz="1500" dirty="0">
              <a:latin typeface="华文宋体" pitchFamily="2" charset="-122"/>
              <a:ea typeface="华文宋体" pitchFamily="2" charset="-122"/>
            </a:endParaRPr>
          </a:p>
          <a:p>
            <a:pPr marL="1383030" lvl="2" indent="-457200">
              <a:buClr>
                <a:schemeClr val="accent2">
                  <a:lumMod val="75000"/>
                </a:schemeClr>
              </a:buClr>
              <a:defRPr/>
            </a:pPr>
            <a:r>
              <a:rPr lang="zh-CN" altLang="en-US" dirty="0">
                <a:solidFill>
                  <a:srgbClr val="C00000"/>
                </a:solidFill>
                <a:latin typeface="华文宋体" pitchFamily="2" charset="-122"/>
                <a:ea typeface="华文宋体" pitchFamily="2" charset="-122"/>
              </a:rPr>
              <a:t>轻阅读：</a:t>
            </a:r>
            <a:r>
              <a:rPr lang="zh-CN" altLang="en-US" sz="1500" dirty="0">
                <a:latin typeface="华文宋体" pitchFamily="2" charset="-122"/>
                <a:ea typeface="华文宋体" pitchFamily="2" charset="-122"/>
              </a:rPr>
              <a:t>“轻阅读”是轻松的阅读，轻快的阅读，轻灵的阅读，“轻”不是没有分量，“轻阅读”是另一种质感的阅读。</a:t>
            </a:r>
            <a:endParaRPr lang="en-US" altLang="zh-CN" sz="1500" dirty="0">
              <a:latin typeface="华文宋体" pitchFamily="2" charset="-122"/>
              <a:ea typeface="华文宋体" pitchFamily="2" charset="-122"/>
            </a:endParaRPr>
          </a:p>
          <a:p>
            <a:endParaRPr lang="zh-CN" altLang="en-US" dirty="0"/>
          </a:p>
        </p:txBody>
      </p:sp>
      <p:sp>
        <p:nvSpPr>
          <p:cNvPr id="2" name="日期占位符 1"/>
          <p:cNvSpPr>
            <a:spLocks noGrp="1"/>
          </p:cNvSpPr>
          <p:nvPr>
            <p:ph type="dt" sz="half" idx="10"/>
          </p:nvPr>
        </p:nvSpPr>
        <p:spPr/>
        <p:txBody>
          <a:bodyPr/>
          <a:lstStyle/>
          <a:p>
            <a:fld id="{F62846C7-4FC3-43AF-B94E-427D7D5BDD6B}" type="datetime1">
              <a:rPr lang="zh-CN" altLang="en-US" smtClean="0"/>
              <a:t>2013-06-06</a:t>
            </a:fld>
            <a:endParaRPr lang="zh-CN" altLang="en-US"/>
          </a:p>
        </p:txBody>
      </p:sp>
      <p:sp>
        <p:nvSpPr>
          <p:cNvPr id="40964" name="灯片编号占位符 3"/>
          <p:cNvSpPr>
            <a:spLocks noGrp="1"/>
          </p:cNvSpPr>
          <p:nvPr>
            <p:ph type="sldNum" sz="quarter" idx="12"/>
          </p:nvPr>
        </p:nvSpPr>
        <p:spPr bwMode="auto">
          <a:prstGeom prst="rect">
            <a:avLst/>
          </a:prstGeom>
          <a:noFill/>
          <a:ln>
            <a:miter lim="800000"/>
            <a:headEnd/>
            <a:tailEnd/>
          </a:ln>
        </p:spPr>
        <p:txBody>
          <a:bodyPr/>
          <a:lstStyle/>
          <a:p>
            <a:fld id="{AAEEA8D2-570D-4FF2-A186-17B5EDEE7112}" type="slidenum">
              <a:rPr lang="en-US" altLang="ja-JP">
                <a:ea typeface="HGｺﾞｼｯｸM"/>
                <a:cs typeface="HGｺﾞｼｯｸM"/>
              </a:rPr>
              <a:pPr/>
              <a:t>17</a:t>
            </a:fld>
            <a:endParaRPr lang="en-US" altLang="ja-JP">
              <a:ea typeface="HGｺﾞｼｯｸM"/>
              <a:cs typeface="HGｺﾞｼｯｸM"/>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4357012"/>
            <a:ext cx="3810000" cy="2857500"/>
          </a:xfrm>
          <a:prstGeom prst="rect">
            <a:avLst/>
          </a:prstGeom>
        </p:spPr>
      </p:pic>
    </p:spTree>
    <p:extLst>
      <p:ext uri="{BB962C8B-B14F-4D97-AF65-F5344CB8AC3E}">
        <p14:creationId xmlns:p14="http://schemas.microsoft.com/office/powerpoint/2010/main" val="3601621265"/>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lang="zh-CN" altLang="en-US"/>
          </a:p>
        </p:txBody>
      </p:sp>
      <p:sp>
        <p:nvSpPr>
          <p:cNvPr id="3" name="内容占位符 2"/>
          <p:cNvSpPr>
            <a:spLocks noGrp="1"/>
          </p:cNvSpPr>
          <p:nvPr>
            <p:ph sz="half" idx="1"/>
          </p:nvPr>
        </p:nvSpPr>
        <p:spPr>
          <a:xfrm>
            <a:off x="457200" y="1600200"/>
            <a:ext cx="4618856" cy="4525963"/>
          </a:xfrm>
        </p:spPr>
        <p:txBody>
          <a:bodyPr>
            <a:normAutofit fontScale="77500" lnSpcReduction="20000"/>
          </a:bodyPr>
          <a:lstStyle/>
          <a:p>
            <a:r>
              <a:rPr lang="zh-CN" altLang="en-US" dirty="0" smtClean="0"/>
              <a:t>数字阅读</a:t>
            </a:r>
            <a:endParaRPr lang="en-US" altLang="zh-CN" dirty="0" smtClean="0"/>
          </a:p>
          <a:p>
            <a:endParaRPr lang="en-US" altLang="zh-CN" dirty="0" smtClean="0"/>
          </a:p>
          <a:p>
            <a:pPr lvl="1"/>
            <a:r>
              <a:rPr lang="zh-CN" altLang="zh-CN" sz="2200" dirty="0" smtClean="0"/>
              <a:t>传统</a:t>
            </a:r>
            <a:r>
              <a:rPr lang="zh-CN" altLang="zh-CN" sz="2200" dirty="0"/>
              <a:t>纸质报刊阅读率下降：《</a:t>
            </a:r>
            <a:r>
              <a:rPr lang="en-US" altLang="zh-CN" sz="2200" dirty="0"/>
              <a:t>2009</a:t>
            </a:r>
            <a:r>
              <a:rPr lang="zh-CN" altLang="zh-CN" sz="2200" dirty="0"/>
              <a:t>年度全国报纸印量调查统计》显示，</a:t>
            </a:r>
            <a:r>
              <a:rPr lang="en-US" altLang="zh-CN" sz="2200" dirty="0"/>
              <a:t>2009</a:t>
            </a:r>
            <a:r>
              <a:rPr lang="zh-CN" altLang="zh-CN" sz="2200" dirty="0"/>
              <a:t>年，我国报纸总印量同比减少了</a:t>
            </a:r>
            <a:r>
              <a:rPr lang="en-US" altLang="zh-CN" sz="2200" dirty="0"/>
              <a:t>6.78%</a:t>
            </a:r>
            <a:r>
              <a:rPr lang="zh-CN" altLang="zh-CN" sz="2200" dirty="0"/>
              <a:t>，继续了</a:t>
            </a:r>
            <a:r>
              <a:rPr lang="en-US" altLang="zh-CN" sz="2200" dirty="0"/>
              <a:t>2008</a:t>
            </a:r>
            <a:r>
              <a:rPr lang="zh-CN" altLang="zh-CN" sz="2200" dirty="0"/>
              <a:t>年的负增长态势。可以说，近两年全国报纸总印量的减少，与报纸阅读率和阅读量下降正可相互印证</a:t>
            </a:r>
            <a:r>
              <a:rPr lang="zh-CN" altLang="zh-CN" sz="2200" dirty="0" smtClean="0"/>
              <a:t>。</a:t>
            </a:r>
            <a:endParaRPr lang="en-US" altLang="zh-CN" sz="2200" dirty="0" smtClean="0"/>
          </a:p>
          <a:p>
            <a:pPr lvl="1"/>
            <a:endParaRPr lang="zh-CN" altLang="zh-CN" sz="2200" dirty="0"/>
          </a:p>
          <a:p>
            <a:pPr lvl="1"/>
            <a:r>
              <a:rPr lang="zh-CN" altLang="zh-CN" sz="2000" dirty="0"/>
              <a:t>数字阅读率不断上升：</a:t>
            </a:r>
            <a:r>
              <a:rPr lang="en-US" altLang="zh-CN" sz="2000" dirty="0"/>
              <a:t>2009</a:t>
            </a:r>
            <a:r>
              <a:rPr lang="zh-CN" altLang="zh-CN" sz="2000" dirty="0"/>
              <a:t>年，我国</a:t>
            </a:r>
            <a:r>
              <a:rPr lang="en-US" altLang="zh-CN" sz="2000" dirty="0"/>
              <a:t>18</a:t>
            </a:r>
            <a:r>
              <a:rPr lang="zh-CN" altLang="zh-CN" sz="2000" dirty="0"/>
              <a:t>周岁以上成年国民数字出版物阅读率为</a:t>
            </a:r>
            <a:r>
              <a:rPr lang="en-US" altLang="zh-CN" sz="2000" dirty="0"/>
              <a:t>24.6%</a:t>
            </a:r>
            <a:r>
              <a:rPr lang="zh-CN" altLang="zh-CN" sz="2000" dirty="0"/>
              <a:t>。网络在线阅读和手机阅读是两大主要数字化阅读方式，分别有</a:t>
            </a:r>
            <a:r>
              <a:rPr lang="en-US" altLang="zh-CN" sz="2000" dirty="0"/>
              <a:t>16.7%</a:t>
            </a:r>
            <a:r>
              <a:rPr lang="zh-CN" altLang="zh-CN" sz="2000" dirty="0"/>
              <a:t>的国民通过网络在线阅读，</a:t>
            </a:r>
            <a:r>
              <a:rPr lang="en-US" altLang="zh-CN" sz="2000" dirty="0"/>
              <a:t>14.9%</a:t>
            </a:r>
            <a:r>
              <a:rPr lang="zh-CN" altLang="zh-CN" sz="2000" dirty="0"/>
              <a:t>的国民接触过手机阅读，另有</a:t>
            </a:r>
            <a:r>
              <a:rPr lang="en-US" altLang="zh-CN" sz="2000" dirty="0"/>
              <a:t>1.3%</a:t>
            </a:r>
            <a:r>
              <a:rPr lang="zh-CN" altLang="zh-CN" sz="2000" dirty="0"/>
              <a:t>的国民使用其他手持阅读器进行数字化阅读，比</a:t>
            </a:r>
            <a:r>
              <a:rPr lang="en-US" altLang="zh-CN" sz="2000" dirty="0"/>
              <a:t>2008</a:t>
            </a:r>
            <a:r>
              <a:rPr lang="zh-CN" altLang="zh-CN" sz="2000" dirty="0"/>
              <a:t>年的</a:t>
            </a:r>
            <a:r>
              <a:rPr lang="en-US" altLang="zh-CN" sz="2000" dirty="0"/>
              <a:t>1%</a:t>
            </a:r>
            <a:r>
              <a:rPr lang="zh-CN" altLang="zh-CN" sz="2000" dirty="0"/>
              <a:t>增加了</a:t>
            </a:r>
            <a:r>
              <a:rPr lang="en-US" altLang="zh-CN" sz="2000" dirty="0"/>
              <a:t>0.3</a:t>
            </a:r>
            <a:r>
              <a:rPr lang="zh-CN" altLang="zh-CN" sz="2000" dirty="0"/>
              <a:t>个百分点，增幅为</a:t>
            </a:r>
            <a:r>
              <a:rPr lang="en-US" altLang="zh-CN" sz="2000" dirty="0"/>
              <a:t>30%</a:t>
            </a:r>
            <a:r>
              <a:rPr lang="zh-CN" altLang="zh-CN" sz="2000" dirty="0"/>
              <a:t>。</a:t>
            </a:r>
          </a:p>
          <a:p>
            <a:endParaRPr lang="zh-CN" altLang="en-US" dirty="0"/>
          </a:p>
        </p:txBody>
      </p:sp>
      <p:pic>
        <p:nvPicPr>
          <p:cNvPr id="6" name="内容占位符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19192" y="1600200"/>
            <a:ext cx="2896616" cy="4525963"/>
          </a:xfrm>
        </p:spPr>
      </p:pic>
    </p:spTree>
    <p:extLst>
      <p:ext uri="{BB962C8B-B14F-4D97-AF65-F5344CB8AC3E}">
        <p14:creationId xmlns:p14="http://schemas.microsoft.com/office/powerpoint/2010/main" val="2365102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7"/>
          <p:cNvSpPr>
            <a:spLocks noGrp="1"/>
          </p:cNvSpPr>
          <p:nvPr>
            <p:ph type="title"/>
          </p:nvPr>
        </p:nvSpPr>
        <p:spPr/>
        <p:txBody>
          <a:bodyPr/>
          <a:lstStyle/>
          <a:p>
            <a:endParaRPr lang="zh-CN" altLang="en-US"/>
          </a:p>
        </p:txBody>
      </p:sp>
      <p:sp>
        <p:nvSpPr>
          <p:cNvPr id="5" name="内容占位符 4"/>
          <p:cNvSpPr>
            <a:spLocks noGrp="1"/>
          </p:cNvSpPr>
          <p:nvPr>
            <p:ph sz="half" idx="1"/>
          </p:nvPr>
        </p:nvSpPr>
        <p:spPr>
          <a:xfrm>
            <a:off x="914400" y="1447800"/>
            <a:ext cx="7402016" cy="1333128"/>
          </a:xfrm>
        </p:spPr>
        <p:txBody>
          <a:bodyPr>
            <a:normAutofit/>
          </a:bodyPr>
          <a:lstStyle/>
          <a:p>
            <a:r>
              <a:rPr lang="en-US" altLang="zh-CN" sz="2000" dirty="0"/>
              <a:t>2010</a:t>
            </a:r>
            <a:r>
              <a:rPr lang="zh-CN" altLang="en-US" sz="2000" dirty="0"/>
              <a:t>年我国</a:t>
            </a:r>
            <a:r>
              <a:rPr lang="en-US" altLang="zh-CN" sz="2000" dirty="0"/>
              <a:t>18</a:t>
            </a:r>
            <a:r>
              <a:rPr lang="zh-CN" altLang="en-US" sz="2000" dirty="0"/>
              <a:t>周岁</a:t>
            </a:r>
            <a:r>
              <a:rPr lang="en-US" altLang="zh-CN" sz="2000" dirty="0"/>
              <a:t>~70</a:t>
            </a:r>
            <a:r>
              <a:rPr lang="zh-CN" altLang="en-US" sz="2000" dirty="0"/>
              <a:t>周岁国民数字化阅读方式的接触率为</a:t>
            </a:r>
            <a:r>
              <a:rPr lang="en-US" altLang="zh-CN" sz="2000" dirty="0"/>
              <a:t>32.8%</a:t>
            </a:r>
            <a:r>
              <a:rPr lang="zh-CN" altLang="en-US" sz="2000" dirty="0"/>
              <a:t>，比</a:t>
            </a:r>
            <a:r>
              <a:rPr lang="en-US" altLang="zh-CN" sz="2000" dirty="0"/>
              <a:t>2009</a:t>
            </a:r>
            <a:r>
              <a:rPr lang="zh-CN" altLang="en-US" sz="2000" dirty="0"/>
              <a:t>年的</a:t>
            </a:r>
            <a:r>
              <a:rPr lang="en-US" altLang="zh-CN" sz="2000" dirty="0"/>
              <a:t>24.6%</a:t>
            </a:r>
            <a:r>
              <a:rPr lang="zh-CN" altLang="en-US" sz="2000" dirty="0"/>
              <a:t>增加了</a:t>
            </a:r>
            <a:r>
              <a:rPr lang="en-US" altLang="zh-CN" sz="2000" dirty="0"/>
              <a:t>8.2</a:t>
            </a:r>
            <a:r>
              <a:rPr lang="zh-CN" altLang="en-US" sz="2000" dirty="0"/>
              <a:t>个百分点，增幅为</a:t>
            </a:r>
            <a:r>
              <a:rPr lang="en-US" altLang="zh-CN" sz="2000" dirty="0"/>
              <a:t>33.3%</a:t>
            </a:r>
            <a:r>
              <a:rPr lang="zh-CN" altLang="en-US" sz="2000" dirty="0" smtClean="0"/>
              <a:t>。</a:t>
            </a:r>
            <a:endParaRPr lang="en-US" altLang="zh-CN" sz="2000" dirty="0" smtClean="0"/>
          </a:p>
        </p:txBody>
      </p:sp>
      <p:pic>
        <p:nvPicPr>
          <p:cNvPr id="10" name="内容占位符 9"/>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835696" y="2852936"/>
            <a:ext cx="5640783" cy="3221774"/>
          </a:xfrm>
        </p:spPr>
      </p:pic>
      <p:sp>
        <p:nvSpPr>
          <p:cNvPr id="3" name="日期占位符 2"/>
          <p:cNvSpPr>
            <a:spLocks noGrp="1"/>
          </p:cNvSpPr>
          <p:nvPr>
            <p:ph type="dt" sz="half" idx="10"/>
          </p:nvPr>
        </p:nvSpPr>
        <p:spPr/>
        <p:txBody>
          <a:bodyPr/>
          <a:lstStyle/>
          <a:p>
            <a:fld id="{95F62FF3-5E89-41D2-800A-EB3A8863D221}" type="datetime1">
              <a:rPr lang="zh-CN" altLang="en-US" smtClean="0"/>
              <a:pPr/>
              <a:t>2013-06-06</a:t>
            </a:fld>
            <a:endParaRPr lang="en-US" altLang="zh-CN"/>
          </a:p>
        </p:txBody>
      </p:sp>
      <p:sp>
        <p:nvSpPr>
          <p:cNvPr id="4" name="灯片编号占位符 3"/>
          <p:cNvSpPr>
            <a:spLocks noGrp="1"/>
          </p:cNvSpPr>
          <p:nvPr>
            <p:ph type="sldNum" sz="quarter" idx="12"/>
          </p:nvPr>
        </p:nvSpPr>
        <p:spPr/>
        <p:txBody>
          <a:bodyPr/>
          <a:lstStyle/>
          <a:p>
            <a:fld id="{59ABE186-533F-4AE8-B49B-7FFB07462F47}" type="slidenum">
              <a:rPr lang="zh-CN" altLang="en-US" smtClean="0"/>
              <a:pPr/>
              <a:t>19</a:t>
            </a:fld>
            <a:endParaRPr lang="en-US" altLang="zh-CN"/>
          </a:p>
        </p:txBody>
      </p:sp>
    </p:spTree>
    <p:extLst>
      <p:ext uri="{BB962C8B-B14F-4D97-AF65-F5344CB8AC3E}">
        <p14:creationId xmlns:p14="http://schemas.microsoft.com/office/powerpoint/2010/main" val="3184485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标题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normAutofit/>
          </a:bodyPr>
          <a:lstStyle/>
          <a:p>
            <a:pPr algn="l" eaLnBrk="1" hangingPunct="1"/>
            <a:r>
              <a:rPr lang="zh-CN" altLang="en-US" sz="3200" dirty="0" smtClean="0">
                <a:latin typeface="幼圆" pitchFamily="49" charset="-122"/>
                <a:ea typeface="幼圆" pitchFamily="49" charset="-122"/>
              </a:rPr>
              <a:t>数字阅读对传统阅读的影响</a:t>
            </a:r>
          </a:p>
        </p:txBody>
      </p:sp>
      <p:sp>
        <p:nvSpPr>
          <p:cNvPr id="41987" name="内容占位符 2"/>
          <p:cNvSpPr>
            <a:spLocks noGrp="1"/>
          </p:cNvSpPr>
          <p:nvPr>
            <p:ph sz="half" idx="1"/>
          </p:nvPr>
        </p:nvSpPr>
        <p:spPr bwMode="auto">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marL="742950" lvl="2" indent="-342900" eaLnBrk="1" hangingPunct="1"/>
            <a:r>
              <a:rPr lang="zh-CN" altLang="zh-CN" sz="2400" dirty="0" smtClean="0">
                <a:latin typeface="+mn-ea"/>
              </a:rPr>
              <a:t>在接触过数字化阅读方式的国民中，有</a:t>
            </a:r>
            <a:r>
              <a:rPr lang="en-US" altLang="zh-CN" sz="2400" dirty="0" smtClean="0">
                <a:latin typeface="+mn-ea"/>
              </a:rPr>
              <a:t>52.1%</a:t>
            </a:r>
            <a:r>
              <a:rPr lang="zh-CN" altLang="zh-CN" sz="2400" dirty="0" smtClean="0">
                <a:latin typeface="+mn-ea"/>
              </a:rPr>
              <a:t>的读者表示能够接受付费下载阅读。</a:t>
            </a:r>
            <a:endParaRPr lang="en-US" altLang="zh-CN" sz="2400" dirty="0" smtClean="0">
              <a:latin typeface="+mn-ea"/>
            </a:endParaRPr>
          </a:p>
          <a:p>
            <a:pPr marL="742950" lvl="2" indent="-342900" eaLnBrk="1" hangingPunct="1"/>
            <a:endParaRPr lang="en-US" altLang="zh-CN" sz="2400" dirty="0" smtClean="0">
              <a:latin typeface="+mn-ea"/>
            </a:endParaRPr>
          </a:p>
          <a:p>
            <a:pPr marL="742950" lvl="2" indent="-342900" eaLnBrk="1" hangingPunct="1"/>
            <a:r>
              <a:rPr lang="zh-CN" altLang="zh-CN" sz="2400" dirty="0" smtClean="0">
                <a:latin typeface="+mn-ea"/>
              </a:rPr>
              <a:t>在接触过数字化阅读方式的国民中，</a:t>
            </a:r>
            <a:r>
              <a:rPr lang="en-US" altLang="zh-CN" sz="2400" dirty="0" smtClean="0">
                <a:latin typeface="+mn-ea"/>
              </a:rPr>
              <a:t>91.0%</a:t>
            </a:r>
            <a:r>
              <a:rPr lang="zh-CN" altLang="zh-CN" sz="2400" dirty="0" smtClean="0">
                <a:latin typeface="+mn-ea"/>
              </a:rPr>
              <a:t>的读者阅读电子书后就不会再购买此书的纸质版，另有</a:t>
            </a:r>
            <a:r>
              <a:rPr lang="en-US" altLang="zh-CN" sz="2400" dirty="0" smtClean="0">
                <a:latin typeface="+mn-ea"/>
              </a:rPr>
              <a:t>9.0%</a:t>
            </a:r>
            <a:r>
              <a:rPr lang="zh-CN" altLang="zh-CN" sz="2400" dirty="0" smtClean="0">
                <a:latin typeface="+mn-ea"/>
              </a:rPr>
              <a:t>的读者表示阅读电子书后还会购买该书的纸质版。</a:t>
            </a:r>
            <a:endParaRPr lang="en-US" altLang="zh-CN" sz="2400" dirty="0" smtClean="0">
              <a:latin typeface="+mn-ea"/>
            </a:endParaRPr>
          </a:p>
          <a:p>
            <a:pPr eaLnBrk="1" hangingPunct="1">
              <a:buFontTx/>
              <a:buNone/>
            </a:pPr>
            <a:endParaRPr lang="zh-CN" altLang="en-US" dirty="0" smtClean="0">
              <a:latin typeface="+mn-ea"/>
            </a:endParaRPr>
          </a:p>
        </p:txBody>
      </p:sp>
      <p:pic>
        <p:nvPicPr>
          <p:cNvPr id="3" name="内容占位符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04048" y="1628800"/>
            <a:ext cx="3105150" cy="2981325"/>
          </a:xfrm>
        </p:spPr>
      </p:pic>
      <p:sp>
        <p:nvSpPr>
          <p:cNvPr id="41988" name="日期占位符 3"/>
          <p:cNvSpPr>
            <a:spLocks noGrp="1"/>
          </p:cNvSpPr>
          <p:nvPr>
            <p:ph type="dt" sz="half" idx="10"/>
          </p:nvPr>
        </p:nvSpPr>
        <p:spPr bwMode="auto">
          <a:prstGeom prst="rect">
            <a:avLst/>
          </a:prstGeom>
          <a:noFill/>
          <a:ln>
            <a:miter lim="800000"/>
            <a:headEnd/>
            <a:tailEnd/>
          </a:ln>
        </p:spPr>
        <p:txBody>
          <a:bodyPr/>
          <a:lstStyle/>
          <a:p>
            <a:fld id="{BC186EA8-93D7-44A0-A1C3-B857894CC0AE}" type="datetime1">
              <a:rPr lang="zh-CN" altLang="en-US" smtClean="0"/>
              <a:pPr/>
              <a:t>2013-06-06</a:t>
            </a:fld>
            <a:endParaRPr lang="zh-CN" altLang="en-US" dirty="0"/>
          </a:p>
        </p:txBody>
      </p:sp>
      <p:sp>
        <p:nvSpPr>
          <p:cNvPr id="6" name="灯片编号占位符 5"/>
          <p:cNvSpPr>
            <a:spLocks noGrp="1"/>
          </p:cNvSpPr>
          <p:nvPr>
            <p:ph type="sldNum" sz="quarter" idx="12"/>
          </p:nvPr>
        </p:nvSpPr>
        <p:spPr>
          <a:prstGeom prst="rect">
            <a:avLst/>
          </a:prstGeom>
        </p:spPr>
        <p:txBody>
          <a:bodyPr/>
          <a:lstStyle/>
          <a:p>
            <a:fld id="{59ABE186-533F-4AE8-B49B-7FFB07462F47}" type="slidenum">
              <a:rPr lang="zh-CN" altLang="en-US" smtClean="0"/>
              <a:pPr/>
              <a:t>20</a:t>
            </a:fld>
            <a:endParaRPr lang="en-US" altLang="zh-CN" dirty="0"/>
          </a:p>
        </p:txBody>
      </p:sp>
    </p:spTree>
    <p:extLst>
      <p:ext uri="{BB962C8B-B14F-4D97-AF65-F5344CB8AC3E}">
        <p14:creationId xmlns:p14="http://schemas.microsoft.com/office/powerpoint/2010/main" val="3913243978"/>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标题 1"/>
          <p:cNvSpPr>
            <a:spLocks noGrp="1"/>
          </p:cNvSpPr>
          <p:nvPr>
            <p:ph type="title"/>
          </p:nvPr>
        </p:nvSpPr>
        <p:spPr bwMode="auto">
          <a:xfrm>
            <a:off x="914400" y="512763"/>
            <a:ext cx="7772400" cy="9144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zh-CN" altLang="en-US" sz="3600" dirty="0" smtClean="0">
                <a:latin typeface="幼圆" pitchFamily="49" charset="-122"/>
                <a:ea typeface="幼圆" pitchFamily="49" charset="-122"/>
              </a:rPr>
              <a:t>网络阅读：海量浏览</a:t>
            </a:r>
          </a:p>
        </p:txBody>
      </p:sp>
      <p:sp>
        <p:nvSpPr>
          <p:cNvPr id="3" name="内容占位符 2"/>
          <p:cNvSpPr>
            <a:spLocks noGrp="1"/>
          </p:cNvSpPr>
          <p:nvPr>
            <p:ph idx="1"/>
          </p:nvPr>
        </p:nvSpPr>
        <p:spPr>
          <a:xfrm>
            <a:off x="685800" y="1556792"/>
            <a:ext cx="7772400" cy="4539208"/>
          </a:xfrm>
        </p:spPr>
        <p:txBody>
          <a:bodyPr rtlCol="0">
            <a:normAutofit fontScale="92500" lnSpcReduction="20000"/>
          </a:bodyPr>
          <a:lstStyle/>
          <a:p>
            <a:pPr marL="811530" lvl="1" eaLnBrk="1" fontAlgn="auto" hangingPunct="1">
              <a:spcAft>
                <a:spcPts val="0"/>
              </a:spcAft>
              <a:buClr>
                <a:schemeClr val="accent2">
                  <a:lumMod val="75000"/>
                </a:schemeClr>
              </a:buClr>
              <a:defRPr/>
            </a:pPr>
            <a:r>
              <a:rPr lang="zh-CN" altLang="en-US" sz="2600" dirty="0" smtClean="0">
                <a:latin typeface="+mn-ea"/>
              </a:rPr>
              <a:t>伦敦大学学院以</a:t>
            </a:r>
            <a:r>
              <a:rPr lang="en-US" sz="2600" dirty="0" smtClean="0">
                <a:latin typeface="+mn-ea"/>
              </a:rPr>
              <a:t>5</a:t>
            </a:r>
            <a:r>
              <a:rPr lang="zh-CN" altLang="en-US" sz="2600" dirty="0" smtClean="0">
                <a:latin typeface="+mn-ea"/>
              </a:rPr>
              <a:t>年时间做了一个网络研读习惯的研究。学者们以两个学术网站为对象</a:t>
            </a:r>
            <a:r>
              <a:rPr lang="en-US" sz="2600" dirty="0" smtClean="0">
                <a:latin typeface="+mn-ea"/>
              </a:rPr>
              <a:t>——</a:t>
            </a:r>
            <a:r>
              <a:rPr lang="zh-CN" altLang="en-US" sz="2600" dirty="0" smtClean="0">
                <a:latin typeface="+mn-ea"/>
              </a:rPr>
              <a:t>它们均提供电子期刊、电子书及其他文字信息的在线阅读，分析它们的浏览记录，结果发现，读者总是忙于一篇又一篇地浏览，且极少回看已经访问过的文章。他们打开一篇文章或一本书，通常读上一两页，便</a:t>
            </a:r>
            <a:r>
              <a:rPr lang="en-US" sz="2600" dirty="0" smtClean="0">
                <a:latin typeface="+mn-ea"/>
              </a:rPr>
              <a:t>“</a:t>
            </a:r>
            <a:r>
              <a:rPr lang="zh-CN" altLang="en-US" sz="2600" dirty="0" smtClean="0">
                <a:latin typeface="+mn-ea"/>
              </a:rPr>
              <a:t>蹦</a:t>
            </a:r>
            <a:r>
              <a:rPr lang="en-US" sz="2600" dirty="0" smtClean="0">
                <a:latin typeface="+mn-ea"/>
              </a:rPr>
              <a:t>”</a:t>
            </a:r>
            <a:r>
              <a:rPr lang="zh-CN" altLang="en-US" sz="2600" dirty="0" smtClean="0">
                <a:latin typeface="+mn-ea"/>
              </a:rPr>
              <a:t>到另一个地方去了。</a:t>
            </a:r>
            <a:endParaRPr lang="en-US" altLang="zh-CN" sz="2600" dirty="0" smtClean="0">
              <a:latin typeface="+mn-ea"/>
            </a:endParaRPr>
          </a:p>
          <a:p>
            <a:pPr marL="811530" lvl="1" eaLnBrk="1" fontAlgn="auto" hangingPunct="1">
              <a:spcAft>
                <a:spcPts val="0"/>
              </a:spcAft>
              <a:buClr>
                <a:schemeClr val="accent2">
                  <a:lumMod val="75000"/>
                </a:schemeClr>
              </a:buClr>
              <a:defRPr/>
            </a:pPr>
            <a:endParaRPr lang="en-US" altLang="zh-CN" sz="2600" dirty="0" smtClean="0">
              <a:latin typeface="+mn-ea"/>
            </a:endParaRPr>
          </a:p>
          <a:p>
            <a:pPr marL="811530" lvl="1" eaLnBrk="1" fontAlgn="auto" hangingPunct="1">
              <a:spcAft>
                <a:spcPts val="0"/>
              </a:spcAft>
              <a:buClr>
                <a:schemeClr val="accent2">
                  <a:lumMod val="75000"/>
                </a:schemeClr>
              </a:buClr>
              <a:defRPr/>
            </a:pPr>
            <a:r>
              <a:rPr lang="zh-CN" altLang="en-US" sz="2600" dirty="0" smtClean="0">
                <a:latin typeface="+mn-ea"/>
              </a:rPr>
              <a:t>报告说：</a:t>
            </a:r>
            <a:r>
              <a:rPr lang="en-US" sz="2600" dirty="0" smtClean="0">
                <a:latin typeface="+mn-ea"/>
              </a:rPr>
              <a:t>“</a:t>
            </a:r>
            <a:r>
              <a:rPr lang="zh-CN" altLang="en-US" sz="2600" dirty="0" smtClean="0">
                <a:latin typeface="+mn-ea"/>
              </a:rPr>
              <a:t>很明显，用户们不是在以传统方式进行在线阅读，相反，一种新</a:t>
            </a:r>
            <a:r>
              <a:rPr lang="en-US" sz="2600" dirty="0" smtClean="0">
                <a:latin typeface="+mn-ea"/>
              </a:rPr>
              <a:t>‘</a:t>
            </a:r>
            <a:r>
              <a:rPr lang="zh-CN" altLang="en-US" sz="2600" dirty="0" smtClean="0">
                <a:latin typeface="+mn-ea"/>
              </a:rPr>
              <a:t>阅读</a:t>
            </a:r>
            <a:r>
              <a:rPr lang="en-US" sz="2600" dirty="0" smtClean="0">
                <a:latin typeface="+mn-ea"/>
              </a:rPr>
              <a:t>’</a:t>
            </a:r>
            <a:r>
              <a:rPr lang="zh-CN" altLang="en-US" sz="2600" dirty="0" smtClean="0">
                <a:latin typeface="+mn-ea"/>
              </a:rPr>
              <a:t>方式的迹象已经出现：用户们在标题、内容页和摘要之间进行着一视同仁的</a:t>
            </a:r>
            <a:r>
              <a:rPr lang="en-US" sz="2600" dirty="0" smtClean="0">
                <a:latin typeface="+mn-ea"/>
              </a:rPr>
              <a:t>‘</a:t>
            </a:r>
            <a:r>
              <a:rPr lang="zh-CN" altLang="en-US" sz="2600" dirty="0" smtClean="0">
                <a:latin typeface="+mn-ea"/>
              </a:rPr>
              <a:t>海量浏览</a:t>
            </a:r>
            <a:r>
              <a:rPr lang="en-US" sz="2600" dirty="0" smtClean="0">
                <a:latin typeface="+mn-ea"/>
              </a:rPr>
              <a:t>’</a:t>
            </a:r>
            <a:r>
              <a:rPr lang="zh-CN" altLang="en-US" sz="2600" dirty="0" smtClean="0">
                <a:latin typeface="+mn-ea"/>
              </a:rPr>
              <a:t>，以求快速得到结果。这几乎可被视为：他们上网正是为了回避传统意义上的阅读。</a:t>
            </a:r>
            <a:r>
              <a:rPr lang="en-US" sz="2600" dirty="0" smtClean="0">
                <a:latin typeface="+mn-ea"/>
              </a:rPr>
              <a:t>”</a:t>
            </a:r>
            <a:endParaRPr lang="zh-CN" altLang="en-US" sz="2600" dirty="0" smtClean="0">
              <a:latin typeface="+mn-ea"/>
            </a:endParaRPr>
          </a:p>
          <a:p>
            <a:pPr marL="411480" eaLnBrk="1" fontAlgn="auto" hangingPunct="1">
              <a:spcAft>
                <a:spcPts val="0"/>
              </a:spcAft>
              <a:buClr>
                <a:schemeClr val="accent2">
                  <a:lumMod val="75000"/>
                </a:schemeClr>
              </a:buClr>
              <a:defRPr/>
            </a:pPr>
            <a:endParaRPr lang="zh-CN" altLang="en-US" dirty="0"/>
          </a:p>
        </p:txBody>
      </p:sp>
      <p:sp>
        <p:nvSpPr>
          <p:cNvPr id="44036" name="日期占位符 3"/>
          <p:cNvSpPr>
            <a:spLocks noGrp="1"/>
          </p:cNvSpPr>
          <p:nvPr>
            <p:ph type="dt" sz="half" idx="10"/>
          </p:nvPr>
        </p:nvSpPr>
        <p:spPr bwMode="auto">
          <a:xfrm>
            <a:off x="7668344" y="6215063"/>
            <a:ext cx="1080120" cy="476250"/>
          </a:xfrm>
          <a:prstGeom prst="rect">
            <a:avLst/>
          </a:prstGeom>
          <a:noFill/>
          <a:ln>
            <a:miter lim="800000"/>
            <a:headEnd/>
            <a:tailEnd/>
          </a:ln>
        </p:spPr>
        <p:txBody>
          <a:bodyPr/>
          <a:lstStyle/>
          <a:p>
            <a:fld id="{07DEB7D9-F643-4835-B07E-38844B52B574}" type="datetime1">
              <a:rPr lang="zh-CN" altLang="en-US" smtClean="0"/>
              <a:pPr/>
              <a:t>2013-06-06</a:t>
            </a:fld>
            <a:endParaRPr lang="en-US" altLang="zh-CN" dirty="0"/>
          </a:p>
        </p:txBody>
      </p:sp>
      <p:sp>
        <p:nvSpPr>
          <p:cNvPr id="6" name="灯片编号占位符 5"/>
          <p:cNvSpPr>
            <a:spLocks noGrp="1"/>
          </p:cNvSpPr>
          <p:nvPr>
            <p:ph type="sldNum" sz="quarter" idx="12"/>
          </p:nvPr>
        </p:nvSpPr>
        <p:spPr>
          <a:xfrm>
            <a:off x="323528" y="6286500"/>
            <a:ext cx="504056" cy="365125"/>
          </a:xfrm>
          <a:prstGeom prst="rect">
            <a:avLst/>
          </a:prstGeom>
        </p:spPr>
        <p:txBody>
          <a:bodyPr/>
          <a:lstStyle/>
          <a:p>
            <a:fld id="{59ABE186-533F-4AE8-B49B-7FFB07462F47}" type="slidenum">
              <a:rPr lang="zh-CN" altLang="en-US" smtClean="0"/>
              <a:pPr/>
              <a:t>21</a:t>
            </a:fld>
            <a:endParaRPr lang="en-US" altLang="zh-CN" dirty="0"/>
          </a:p>
        </p:txBody>
      </p:sp>
    </p:spTree>
    <p:extLst>
      <p:ext uri="{BB962C8B-B14F-4D97-AF65-F5344CB8AC3E}">
        <p14:creationId xmlns:p14="http://schemas.microsoft.com/office/powerpoint/2010/main" val="325181399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标题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zh-CN" altLang="en-US" sz="3600" dirty="0" smtClean="0">
                <a:latin typeface="幼圆" pitchFamily="49" charset="-122"/>
                <a:ea typeface="幼圆" pitchFamily="49" charset="-122"/>
              </a:rPr>
              <a:t>移动阅读：碎片化阅读</a:t>
            </a:r>
          </a:p>
        </p:txBody>
      </p:sp>
      <p:sp>
        <p:nvSpPr>
          <p:cNvPr id="45059" name="内容占位符 2"/>
          <p:cNvSpPr>
            <a:spLocks noGrp="1"/>
          </p:cNvSpPr>
          <p:nvPr>
            <p:ph sz="half" idx="1"/>
          </p:nvPr>
        </p:nvSpPr>
        <p:spPr bwMode="auto">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lvl="1" eaLnBrk="1" hangingPunct="1"/>
            <a:r>
              <a:rPr lang="zh-CN" altLang="en-US" sz="2400" dirty="0" smtClean="0">
                <a:latin typeface="微软雅黑" pitchFamily="34" charset="-122"/>
                <a:ea typeface="微软雅黑" pitchFamily="34" charset="-122"/>
              </a:rPr>
              <a:t>阅读时间上，利用坐车、排队、等待等零散时间进行</a:t>
            </a:r>
            <a:endParaRPr lang="en-US" altLang="zh-CN" sz="2400" dirty="0" smtClean="0">
              <a:latin typeface="微软雅黑" pitchFamily="34" charset="-122"/>
              <a:ea typeface="微软雅黑" pitchFamily="34" charset="-122"/>
            </a:endParaRPr>
          </a:p>
          <a:p>
            <a:pPr lvl="1" eaLnBrk="1" hangingPunct="1"/>
            <a:endParaRPr lang="en-US" altLang="zh-CN" sz="2400" dirty="0" smtClean="0">
              <a:latin typeface="微软雅黑" pitchFamily="34" charset="-122"/>
              <a:ea typeface="微软雅黑" pitchFamily="34" charset="-122"/>
            </a:endParaRPr>
          </a:p>
          <a:p>
            <a:pPr lvl="1" eaLnBrk="1" hangingPunct="1"/>
            <a:r>
              <a:rPr lang="zh-CN" altLang="en-US" sz="2400" dirty="0" smtClean="0">
                <a:latin typeface="微软雅黑" pitchFamily="34" charset="-122"/>
                <a:ea typeface="微软雅黑" pitchFamily="34" charset="-122"/>
              </a:rPr>
              <a:t>阅读行为上，以一点一滴的零散摄入为特征，又叫“浅阅读”、“轻阅读”</a:t>
            </a:r>
            <a:endParaRPr lang="en-US" altLang="zh-CN" sz="2400" dirty="0" smtClean="0">
              <a:latin typeface="微软雅黑" pitchFamily="34" charset="-122"/>
              <a:ea typeface="微软雅黑" pitchFamily="34" charset="-122"/>
            </a:endParaRPr>
          </a:p>
          <a:p>
            <a:pPr lvl="1" eaLnBrk="1" hangingPunct="1"/>
            <a:endParaRPr lang="en-US" altLang="zh-CN" sz="2400" dirty="0" smtClean="0">
              <a:latin typeface="微软雅黑" pitchFamily="34" charset="-122"/>
              <a:ea typeface="微软雅黑" pitchFamily="34" charset="-122"/>
            </a:endParaRPr>
          </a:p>
          <a:p>
            <a:pPr lvl="1" eaLnBrk="1" hangingPunct="1"/>
            <a:r>
              <a:rPr lang="zh-CN" altLang="en-US" sz="2400" dirty="0" smtClean="0">
                <a:latin typeface="微软雅黑" pitchFamily="34" charset="-122"/>
                <a:ea typeface="微软雅黑" pitchFamily="34" charset="-122"/>
              </a:rPr>
              <a:t>阅读心理上，轻松的、娱乐化的，在没有压力的过程中实现</a:t>
            </a:r>
          </a:p>
        </p:txBody>
      </p:sp>
      <p:pic>
        <p:nvPicPr>
          <p:cNvPr id="3" name="内容占位符 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4008" y="1052736"/>
            <a:ext cx="2592288" cy="2857500"/>
          </a:xfrm>
        </p:spPr>
      </p:pic>
      <p:sp>
        <p:nvSpPr>
          <p:cNvPr id="45060" name="日期占位符 3"/>
          <p:cNvSpPr>
            <a:spLocks noGrp="1"/>
          </p:cNvSpPr>
          <p:nvPr>
            <p:ph type="dt" sz="half" idx="10"/>
          </p:nvPr>
        </p:nvSpPr>
        <p:spPr bwMode="auto">
          <a:prstGeom prst="rect">
            <a:avLst/>
          </a:prstGeom>
          <a:noFill/>
          <a:ln>
            <a:miter lim="800000"/>
            <a:headEnd/>
            <a:tailEnd/>
          </a:ln>
        </p:spPr>
        <p:txBody>
          <a:bodyPr/>
          <a:lstStyle/>
          <a:p>
            <a:fld id="{BE18D329-4FC4-4B36-8A76-9711CE439AB9}" type="datetime1">
              <a:rPr lang="zh-CN" altLang="en-US" smtClean="0"/>
              <a:pPr/>
              <a:t>2013-06-06</a:t>
            </a:fld>
            <a:endParaRPr lang="zh-CN" altLang="en-US" dirty="0"/>
          </a:p>
        </p:txBody>
      </p:sp>
      <p:sp>
        <p:nvSpPr>
          <p:cNvPr id="6" name="灯片编号占位符 5"/>
          <p:cNvSpPr>
            <a:spLocks noGrp="1"/>
          </p:cNvSpPr>
          <p:nvPr>
            <p:ph type="sldNum" sz="quarter" idx="12"/>
          </p:nvPr>
        </p:nvSpPr>
        <p:spPr>
          <a:prstGeom prst="rect">
            <a:avLst/>
          </a:prstGeom>
        </p:spPr>
        <p:txBody>
          <a:bodyPr/>
          <a:lstStyle/>
          <a:p>
            <a:fld id="{59ABE186-533F-4AE8-B49B-7FFB07462F47}" type="slidenum">
              <a:rPr lang="zh-CN" altLang="en-US" smtClean="0"/>
              <a:pPr/>
              <a:t>22</a:t>
            </a:fld>
            <a:endParaRPr lang="en-US" altLang="zh-CN" dirty="0"/>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6216" y="2636912"/>
            <a:ext cx="2465175" cy="3691600"/>
          </a:xfrm>
          <a:prstGeom prst="rect">
            <a:avLst/>
          </a:prstGeom>
        </p:spPr>
      </p:pic>
    </p:spTree>
    <p:extLst>
      <p:ext uri="{BB962C8B-B14F-4D97-AF65-F5344CB8AC3E}">
        <p14:creationId xmlns:p14="http://schemas.microsoft.com/office/powerpoint/2010/main" val="229591995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10000"/>
          </a:bodyPr>
          <a:lstStyle/>
          <a:p>
            <a:pPr marL="342900" lvl="1" indent="-342900">
              <a:buFont typeface="Arial" pitchFamily="34" charset="0"/>
              <a:buChar char="•"/>
            </a:pPr>
            <a:r>
              <a:rPr lang="zh-CN" altLang="en-US" sz="2600" dirty="0">
                <a:latin typeface="华文宋体" pitchFamily="2" charset="-122"/>
                <a:ea typeface="华文宋体" pitchFamily="2" charset="-122"/>
              </a:rPr>
              <a:t>搜索依赖</a:t>
            </a:r>
            <a:r>
              <a:rPr lang="zh-CN" altLang="en-US" sz="2600" dirty="0" smtClean="0">
                <a:latin typeface="华文宋体" pitchFamily="2" charset="-122"/>
                <a:ea typeface="华文宋体" pitchFamily="2" charset="-122"/>
              </a:rPr>
              <a:t>：</a:t>
            </a:r>
            <a:endParaRPr lang="en-US" altLang="zh-CN" sz="2600" dirty="0" smtClean="0">
              <a:latin typeface="华文宋体" pitchFamily="2" charset="-122"/>
              <a:ea typeface="华文宋体" pitchFamily="2" charset="-122"/>
            </a:endParaRPr>
          </a:p>
          <a:p>
            <a:pPr marL="0" lvl="1" indent="0">
              <a:buNone/>
            </a:pPr>
            <a:r>
              <a:rPr lang="zh-CN" altLang="en-US" sz="2100" dirty="0" smtClean="0">
                <a:latin typeface="华文宋体" pitchFamily="2" charset="-122"/>
                <a:ea typeface="华文宋体" pitchFamily="2" charset="-122"/>
              </a:rPr>
              <a:t>        又</a:t>
            </a:r>
            <a:r>
              <a:rPr lang="zh-CN" altLang="en-US" sz="2100" dirty="0">
                <a:latin typeface="华文宋体" pitchFamily="2" charset="-122"/>
                <a:ea typeface="华文宋体" pitchFamily="2" charset="-122"/>
              </a:rPr>
              <a:t>称</a:t>
            </a:r>
            <a:r>
              <a:rPr lang="en-US" altLang="zh-CN" sz="2100" dirty="0">
                <a:latin typeface="华文楷体" pitchFamily="2" charset="-122"/>
                <a:ea typeface="华文楷体" pitchFamily="2" charset="-122"/>
              </a:rPr>
              <a:t>“</a:t>
            </a:r>
            <a:r>
              <a:rPr lang="zh-CN" altLang="en-US" sz="2100" dirty="0">
                <a:latin typeface="华文楷体" pitchFamily="2" charset="-122"/>
                <a:ea typeface="华文楷体" pitchFamily="2" charset="-122"/>
              </a:rPr>
              <a:t>搜索引擎依赖综合症</a:t>
            </a:r>
            <a:r>
              <a:rPr lang="en-US" altLang="zh-CN" sz="2100" dirty="0" smtClean="0">
                <a:latin typeface="华文楷体" pitchFamily="2" charset="-122"/>
                <a:ea typeface="华文楷体" pitchFamily="2" charset="-122"/>
              </a:rPr>
              <a:t>”</a:t>
            </a:r>
            <a:r>
              <a:rPr lang="zh-CN" altLang="en-US" sz="2100" dirty="0" smtClean="0">
                <a:latin typeface="华文楷体" pitchFamily="2" charset="-122"/>
                <a:ea typeface="华文楷体" pitchFamily="2" charset="-122"/>
              </a:rPr>
              <a:t>（</a:t>
            </a:r>
            <a:r>
              <a:rPr lang="en-US" altLang="zh-CN" sz="2400" dirty="0"/>
              <a:t>Search Engine Dependence Syndrome</a:t>
            </a:r>
            <a:r>
              <a:rPr lang="zh-CN" altLang="en-US" sz="2100" dirty="0" smtClean="0">
                <a:latin typeface="华文楷体" pitchFamily="2" charset="-122"/>
                <a:ea typeface="华文楷体" pitchFamily="2" charset="-122"/>
              </a:rPr>
              <a:t>）。</a:t>
            </a:r>
            <a:r>
              <a:rPr lang="zh-CN" altLang="en-US" sz="2100" dirty="0">
                <a:latin typeface="华文宋体" pitchFamily="2" charset="-122"/>
                <a:ea typeface="华文宋体" pitchFamily="2" charset="-122"/>
              </a:rPr>
              <a:t>搜索引擎使得人们的生活方式逐渐改变</a:t>
            </a:r>
            <a:r>
              <a:rPr lang="zh-CN" altLang="en-US" sz="2100" dirty="0" smtClean="0">
                <a:latin typeface="华文宋体" pitchFamily="2" charset="-122"/>
                <a:ea typeface="华文宋体" pitchFamily="2" charset="-122"/>
              </a:rPr>
              <a:t>，一方面给人们的生活、学习带来极大地便利，另一方面使有些人依赖搜索，甚至</a:t>
            </a:r>
            <a:r>
              <a:rPr lang="zh-CN" altLang="en-US" sz="2100" dirty="0">
                <a:latin typeface="华文宋体" pitchFamily="2" charset="-122"/>
                <a:ea typeface="华文宋体" pitchFamily="2" charset="-122"/>
              </a:rPr>
              <a:t>“不搜索不出门，不搜索不成文”，患上了“搜索引擎综合症”</a:t>
            </a:r>
            <a:r>
              <a:rPr lang="zh-CN" altLang="en-US" sz="2100" dirty="0" smtClean="0">
                <a:latin typeface="华文宋体" pitchFamily="2" charset="-122"/>
                <a:ea typeface="华文宋体" pitchFamily="2" charset="-122"/>
              </a:rPr>
              <a:t>。</a:t>
            </a:r>
            <a:endParaRPr lang="en-US" altLang="zh-CN" sz="2100" dirty="0" smtClean="0">
              <a:latin typeface="华文宋体" pitchFamily="2" charset="-122"/>
              <a:ea typeface="华文宋体" pitchFamily="2" charset="-122"/>
            </a:endParaRPr>
          </a:p>
          <a:p>
            <a:pPr marL="0" lvl="1" indent="0">
              <a:buNone/>
            </a:pPr>
            <a:r>
              <a:rPr lang="zh-CN" altLang="en-US" sz="2100" dirty="0" smtClean="0">
                <a:latin typeface="华文宋体" pitchFamily="2" charset="-122"/>
                <a:ea typeface="华文宋体" pitchFamily="2" charset="-122"/>
              </a:rPr>
              <a:t>      “</a:t>
            </a:r>
            <a:r>
              <a:rPr lang="zh-CN" altLang="en-US" sz="2100" dirty="0">
                <a:latin typeface="华文宋体" pitchFamily="2" charset="-122"/>
                <a:ea typeface="华文宋体" pitchFamily="2" charset="-122"/>
              </a:rPr>
              <a:t>我几乎每天都上网搜索一些东西。”北京外国语大学大三学生小李说，“大到前途如何把握，小到门口的包子好不好吃，几乎没有什么东西，是现在网上搜不到的。一位同学开玩笑说，若是没有了百度，他就无法活下去。” </a:t>
            </a:r>
            <a:br>
              <a:rPr lang="zh-CN" altLang="en-US" sz="2100" dirty="0">
                <a:latin typeface="华文宋体" pitchFamily="2" charset="-122"/>
                <a:ea typeface="华文宋体" pitchFamily="2" charset="-122"/>
              </a:rPr>
            </a:br>
            <a:r>
              <a:rPr lang="zh-CN" altLang="en-US" sz="2100" dirty="0" smtClean="0">
                <a:latin typeface="华文宋体" pitchFamily="2" charset="-122"/>
                <a:ea typeface="华文宋体" pitchFamily="2" charset="-122"/>
              </a:rPr>
              <a:t>        小李</a:t>
            </a:r>
            <a:r>
              <a:rPr lang="zh-CN" altLang="en-US" sz="2100" dirty="0">
                <a:latin typeface="华文宋体" pitchFamily="2" charset="-122"/>
                <a:ea typeface="华文宋体" pitchFamily="2" charset="-122"/>
              </a:rPr>
              <a:t>等人被称为“搜索引擎一代”，他们经常使用搜索引擎帮助自己完成每天的日常生活。出门搜索一下天气情况甚至运气指数，吃饭搜索一下美食地图，逛街搜索一下打折信息，旅游搜索一下火车飞机票价，闲时搜索一下最新电影、音乐，忙时搜索一下相关资料。如果具体复杂的问题无法通过搜索解决，可以通过百度“知道”、新浪 “爱问”等渠道将问题提出来，只要地球上某一个角落有人知道答案，就有可能有答案。 </a:t>
            </a:r>
            <a:br>
              <a:rPr lang="zh-CN" altLang="en-US" sz="2100" dirty="0">
                <a:latin typeface="华文宋体" pitchFamily="2" charset="-122"/>
                <a:ea typeface="华文宋体" pitchFamily="2" charset="-122"/>
              </a:rPr>
            </a:br>
            <a:r>
              <a:rPr lang="zh-CN" altLang="en-US" sz="2100" dirty="0" smtClean="0">
                <a:latin typeface="华文宋体" pitchFamily="2" charset="-122"/>
                <a:ea typeface="华文宋体" pitchFamily="2" charset="-122"/>
              </a:rPr>
              <a:t>        “</a:t>
            </a:r>
            <a:r>
              <a:rPr lang="zh-CN" altLang="en-US" sz="2100" dirty="0">
                <a:latin typeface="华文宋体" pitchFamily="2" charset="-122"/>
                <a:ea typeface="华文宋体" pitchFamily="2" charset="-122"/>
              </a:rPr>
              <a:t>如果有一天你的电脑坏了，或者百度、</a:t>
            </a:r>
            <a:r>
              <a:rPr lang="en-US" altLang="zh-CN" sz="2100" dirty="0" err="1">
                <a:latin typeface="华文宋体" pitchFamily="2" charset="-122"/>
                <a:ea typeface="华文宋体" pitchFamily="2" charset="-122"/>
              </a:rPr>
              <a:t>google</a:t>
            </a:r>
            <a:r>
              <a:rPr lang="zh-CN" altLang="en-US" sz="2100" dirty="0">
                <a:latin typeface="华文宋体" pitchFamily="2" charset="-122"/>
                <a:ea typeface="华文宋体" pitchFamily="2" charset="-122"/>
              </a:rPr>
              <a:t>等搜索引擎出现了问题，</a:t>
            </a:r>
            <a:r>
              <a:rPr lang="zh-CN" altLang="en-US" sz="2100" dirty="0" smtClean="0">
                <a:latin typeface="华文宋体" pitchFamily="2" charset="-122"/>
                <a:ea typeface="华文宋体" pitchFamily="2" charset="-122"/>
              </a:rPr>
              <a:t>你感到</a:t>
            </a:r>
            <a:r>
              <a:rPr lang="zh-CN" altLang="en-US" sz="2100" dirty="0">
                <a:latin typeface="华文宋体" pitchFamily="2" charset="-122"/>
                <a:ea typeface="华文宋体" pitchFamily="2" charset="-122"/>
              </a:rPr>
              <a:t>烦躁不安，或者觉得诸事不顺的话，那么，就说明</a:t>
            </a:r>
            <a:r>
              <a:rPr lang="zh-CN" altLang="en-US" sz="2100" dirty="0" smtClean="0">
                <a:latin typeface="华文宋体" pitchFamily="2" charset="-122"/>
                <a:ea typeface="华文宋体" pitchFamily="2" charset="-122"/>
              </a:rPr>
              <a:t>你已经</a:t>
            </a:r>
            <a:r>
              <a:rPr lang="zh-CN" altLang="en-US" sz="2100" dirty="0">
                <a:latin typeface="华文宋体" pitchFamily="2" charset="-122"/>
                <a:ea typeface="华文宋体" pitchFamily="2" charset="-122"/>
              </a:rPr>
              <a:t>患上了现代‘搜索引擎综合症’。” </a:t>
            </a:r>
            <a:endParaRPr lang="en-US" altLang="zh-CN" sz="2100" dirty="0">
              <a:latin typeface="华文宋体" pitchFamily="2" charset="-122"/>
              <a:ea typeface="华文宋体" pitchFamily="2" charset="-122"/>
            </a:endParaRPr>
          </a:p>
          <a:p>
            <a:endParaRPr lang="zh-CN" altLang="en-US" dirty="0"/>
          </a:p>
        </p:txBody>
      </p:sp>
    </p:spTree>
    <p:extLst>
      <p:ext uri="{BB962C8B-B14F-4D97-AF65-F5344CB8AC3E}">
        <p14:creationId xmlns:p14="http://schemas.microsoft.com/office/powerpoint/2010/main" val="2333187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normAutofit/>
          </a:bodyPr>
          <a:lstStyle/>
          <a:p>
            <a:r>
              <a:rPr lang="zh-CN" altLang="en-US" sz="3600" dirty="0" smtClean="0">
                <a:latin typeface="微软雅黑" pitchFamily="34" charset="-122"/>
                <a:ea typeface="微软雅黑" pitchFamily="34" charset="-122"/>
              </a:rPr>
              <a:t>北京大学图书馆所做的读者问卷调查</a:t>
            </a:r>
            <a:endParaRPr lang="zh-CN" altLang="en-US" sz="3600" i="0" dirty="0">
              <a:latin typeface="微软雅黑" pitchFamily="34" charset="-122"/>
              <a:ea typeface="微软雅黑" pitchFamily="34" charset="-122"/>
            </a:endParaRPr>
          </a:p>
        </p:txBody>
      </p:sp>
      <p:sp>
        <p:nvSpPr>
          <p:cNvPr id="54275" name="Rectangle 3"/>
          <p:cNvSpPr>
            <a:spLocks noGrp="1" noChangeArrowheads="1"/>
          </p:cNvSpPr>
          <p:nvPr>
            <p:ph sz="half" idx="1"/>
          </p:nvPr>
        </p:nvSpPr>
        <p:spPr/>
        <p:txBody>
          <a:bodyPr>
            <a:normAutofit lnSpcReduction="10000"/>
          </a:bodyPr>
          <a:lstStyle/>
          <a:p>
            <a:r>
              <a:rPr lang="zh-CN" altLang="en-US" sz="2400" i="0" dirty="0" smtClean="0">
                <a:latin typeface="微软雅黑" pitchFamily="34" charset="-122"/>
                <a:ea typeface="微软雅黑" pitchFamily="34" charset="-122"/>
              </a:rPr>
              <a:t>最近</a:t>
            </a:r>
            <a:r>
              <a:rPr lang="zh-CN" altLang="en-US" sz="2400" i="0" dirty="0">
                <a:latin typeface="微软雅黑" pitchFamily="34" charset="-122"/>
                <a:ea typeface="微软雅黑" pitchFamily="34" charset="-122"/>
              </a:rPr>
              <a:t>１年更换智能手机的用户达</a:t>
            </a:r>
            <a:r>
              <a:rPr lang="en-US" altLang="zh-CN" sz="2400" i="0" dirty="0">
                <a:latin typeface="微软雅黑" pitchFamily="34" charset="-122"/>
                <a:ea typeface="微软雅黑" pitchFamily="34" charset="-122"/>
              </a:rPr>
              <a:t>53.85</a:t>
            </a:r>
            <a:r>
              <a:rPr lang="en-US" altLang="zh-CN" sz="2400" i="0" dirty="0" smtClean="0">
                <a:latin typeface="微软雅黑" pitchFamily="34" charset="-122"/>
                <a:ea typeface="微软雅黑" pitchFamily="34" charset="-122"/>
              </a:rPr>
              <a:t>%</a:t>
            </a:r>
          </a:p>
          <a:p>
            <a:endParaRPr lang="en-US" altLang="zh-CN" sz="2400" i="0" dirty="0">
              <a:latin typeface="微软雅黑" pitchFamily="34" charset="-122"/>
              <a:ea typeface="微软雅黑" pitchFamily="34" charset="-122"/>
            </a:endParaRPr>
          </a:p>
          <a:p>
            <a:r>
              <a:rPr lang="zh-CN" altLang="en-US" sz="2400" i="0" dirty="0" smtClean="0">
                <a:latin typeface="微软雅黑" pitchFamily="34" charset="-122"/>
                <a:ea typeface="微软雅黑" pitchFamily="34" charset="-122"/>
              </a:rPr>
              <a:t>每天</a:t>
            </a:r>
            <a:r>
              <a:rPr lang="zh-CN" altLang="en-US" sz="2400" i="0" dirty="0">
                <a:latin typeface="微软雅黑" pitchFamily="34" charset="-122"/>
                <a:ea typeface="微软雅黑" pitchFamily="34" charset="-122"/>
              </a:rPr>
              <a:t>通过移动设备上网的读者</a:t>
            </a:r>
            <a:r>
              <a:rPr lang="en-US" altLang="zh-CN" sz="2400" i="0" dirty="0">
                <a:latin typeface="微软雅黑" pitchFamily="34" charset="-122"/>
                <a:ea typeface="微软雅黑" pitchFamily="34" charset="-122"/>
              </a:rPr>
              <a:t>59.30</a:t>
            </a:r>
            <a:r>
              <a:rPr lang="en-US" altLang="zh-CN" sz="2400" i="0" dirty="0" smtClean="0">
                <a:latin typeface="微软雅黑" pitchFamily="34" charset="-122"/>
                <a:ea typeface="微软雅黑" pitchFamily="34" charset="-122"/>
              </a:rPr>
              <a:t>%</a:t>
            </a:r>
          </a:p>
          <a:p>
            <a:endParaRPr lang="en-US" altLang="zh-CN" sz="2400" i="0" dirty="0">
              <a:latin typeface="微软雅黑" pitchFamily="34" charset="-122"/>
              <a:ea typeface="微软雅黑" pitchFamily="34" charset="-122"/>
            </a:endParaRPr>
          </a:p>
          <a:p>
            <a:r>
              <a:rPr lang="zh-CN" altLang="en-US" sz="2400" i="0" dirty="0" smtClean="0">
                <a:latin typeface="微软雅黑" pitchFamily="34" charset="-122"/>
                <a:ea typeface="微软雅黑" pitchFamily="34" charset="-122"/>
              </a:rPr>
              <a:t>对于图书馆</a:t>
            </a:r>
            <a:r>
              <a:rPr lang="zh-CN" altLang="en-US" sz="2400" i="0" dirty="0">
                <a:latin typeface="微软雅黑" pitchFamily="34" charset="-122"/>
                <a:ea typeface="微软雅黑" pitchFamily="34" charset="-122"/>
              </a:rPr>
              <a:t>提供</a:t>
            </a:r>
            <a:r>
              <a:rPr lang="zh-CN" altLang="en-US" sz="2400" i="0" dirty="0" smtClean="0">
                <a:latin typeface="微软雅黑" pitchFamily="34" charset="-122"/>
                <a:ea typeface="微软雅黑" pitchFamily="34" charset="-122"/>
              </a:rPr>
              <a:t>移动服务认为非常</a:t>
            </a:r>
            <a:r>
              <a:rPr lang="zh-CN" altLang="en-US" sz="2400" i="0" dirty="0">
                <a:latin typeface="微软雅黑" pitchFamily="34" charset="-122"/>
                <a:ea typeface="微软雅黑" pitchFamily="34" charset="-122"/>
              </a:rPr>
              <a:t>有必要的用户达</a:t>
            </a:r>
            <a:r>
              <a:rPr lang="en-US" altLang="zh-CN" sz="2400" i="0" dirty="0">
                <a:solidFill>
                  <a:srgbClr val="FF0000"/>
                </a:solidFill>
                <a:latin typeface="微软雅黑" pitchFamily="34" charset="-122"/>
                <a:ea typeface="微软雅黑" pitchFamily="34" charset="-122"/>
              </a:rPr>
              <a:t>52.2</a:t>
            </a:r>
            <a:r>
              <a:rPr lang="en-US" altLang="zh-CN" sz="2400" i="0" dirty="0" smtClean="0">
                <a:solidFill>
                  <a:srgbClr val="FF0000"/>
                </a:solidFill>
                <a:latin typeface="微软雅黑" pitchFamily="34" charset="-122"/>
                <a:ea typeface="微软雅黑" pitchFamily="34" charset="-122"/>
              </a:rPr>
              <a:t>%</a:t>
            </a:r>
            <a:r>
              <a:rPr lang="zh-CN" altLang="en-US" sz="2400" dirty="0" smtClean="0">
                <a:latin typeface="微软雅黑" pitchFamily="34" charset="-122"/>
                <a:ea typeface="微软雅黑" pitchFamily="34" charset="-122"/>
              </a:rPr>
              <a:t>，</a:t>
            </a:r>
            <a:r>
              <a:rPr lang="zh-CN" altLang="en-US" sz="2400" i="0" dirty="0" smtClean="0">
                <a:latin typeface="微软雅黑" pitchFamily="34" charset="-122"/>
                <a:ea typeface="微软雅黑" pitchFamily="34" charset="-122"/>
              </a:rPr>
              <a:t>可有可无</a:t>
            </a:r>
            <a:r>
              <a:rPr lang="zh-CN" altLang="en-US" sz="2400" i="0" dirty="0">
                <a:latin typeface="微软雅黑" pitchFamily="34" charset="-122"/>
                <a:ea typeface="微软雅黑" pitchFamily="34" charset="-122"/>
              </a:rPr>
              <a:t>，有也会用的占</a:t>
            </a:r>
            <a:r>
              <a:rPr lang="en-US" altLang="zh-CN" sz="2400" i="0" dirty="0">
                <a:solidFill>
                  <a:srgbClr val="FF0000"/>
                </a:solidFill>
                <a:latin typeface="微软雅黑" pitchFamily="34" charset="-122"/>
                <a:ea typeface="微软雅黑" pitchFamily="34" charset="-122"/>
              </a:rPr>
              <a:t>46.7</a:t>
            </a:r>
            <a:r>
              <a:rPr lang="en-US" altLang="zh-CN" sz="2400" i="0" dirty="0" smtClean="0">
                <a:solidFill>
                  <a:srgbClr val="FF0000"/>
                </a:solidFill>
                <a:latin typeface="微软雅黑" pitchFamily="34" charset="-122"/>
                <a:ea typeface="微软雅黑" pitchFamily="34" charset="-122"/>
              </a:rPr>
              <a:t>%</a:t>
            </a:r>
            <a:r>
              <a:rPr lang="zh-CN" altLang="en-US" sz="2400" i="0" dirty="0" smtClean="0">
                <a:latin typeface="微软雅黑" pitchFamily="34" charset="-122"/>
                <a:ea typeface="微软雅黑" pitchFamily="34" charset="-122"/>
              </a:rPr>
              <a:t>，</a:t>
            </a:r>
            <a:r>
              <a:rPr lang="zh-CN" altLang="en-US" sz="2400" i="0" dirty="0">
                <a:latin typeface="微软雅黑" pitchFamily="34" charset="-122"/>
                <a:ea typeface="微软雅黑" pitchFamily="34" charset="-122"/>
              </a:rPr>
              <a:t>认为没有必要使用移动图书馆的学生占</a:t>
            </a:r>
            <a:r>
              <a:rPr lang="en-US" altLang="zh-CN" sz="2400" i="0" dirty="0">
                <a:latin typeface="微软雅黑" pitchFamily="34" charset="-122"/>
                <a:ea typeface="微软雅黑" pitchFamily="34" charset="-122"/>
              </a:rPr>
              <a:t>1.1%</a:t>
            </a:r>
          </a:p>
          <a:p>
            <a:pPr>
              <a:buNone/>
            </a:pPr>
            <a:endParaRPr lang="en-US" altLang="zh-CN" sz="2400" dirty="0">
              <a:ea typeface="宋体" pitchFamily="2" charset="-122"/>
            </a:endParaRPr>
          </a:p>
          <a:p>
            <a:pPr>
              <a:buFontTx/>
              <a:buNone/>
            </a:pPr>
            <a:endParaRPr lang="en-US" altLang="zh-CN" sz="2400" dirty="0">
              <a:ea typeface="宋体" pitchFamily="2" charset="-122"/>
            </a:endParaRPr>
          </a:p>
        </p:txBody>
      </p:sp>
      <p:sp>
        <p:nvSpPr>
          <p:cNvPr id="4" name="日期占位符 3"/>
          <p:cNvSpPr>
            <a:spLocks noGrp="1"/>
          </p:cNvSpPr>
          <p:nvPr>
            <p:ph type="dt" sz="half" idx="10"/>
          </p:nvPr>
        </p:nvSpPr>
        <p:spPr>
          <a:prstGeom prst="rect">
            <a:avLst/>
          </a:prstGeom>
        </p:spPr>
        <p:txBody>
          <a:bodyPr/>
          <a:lstStyle/>
          <a:p>
            <a:fld id="{E5536E21-7DBE-40C1-8944-C06E853D6947}" type="datetime1">
              <a:rPr lang="zh-CN" altLang="en-US" smtClean="0"/>
              <a:pPr/>
              <a:t>2013-06-06</a:t>
            </a:fld>
            <a:endParaRPr lang="en-US" altLang="zh-CN" dirty="0"/>
          </a:p>
        </p:txBody>
      </p:sp>
      <p:sp>
        <p:nvSpPr>
          <p:cNvPr id="5" name="灯片编号占位符 4"/>
          <p:cNvSpPr>
            <a:spLocks noGrp="1"/>
          </p:cNvSpPr>
          <p:nvPr>
            <p:ph type="sldNum" sz="quarter" idx="12"/>
          </p:nvPr>
        </p:nvSpPr>
        <p:spPr>
          <a:prstGeom prst="rect">
            <a:avLst/>
          </a:prstGeom>
        </p:spPr>
        <p:txBody>
          <a:bodyPr/>
          <a:lstStyle/>
          <a:p>
            <a:fld id="{59ABE186-533F-4AE8-B49B-7FFB07462F47}" type="slidenum">
              <a:rPr lang="zh-CN" altLang="en-US" smtClean="0"/>
              <a:pPr/>
              <a:t>24</a:t>
            </a:fld>
            <a:endParaRPr lang="en-US" altLang="zh-CN" dirty="0"/>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067942" y="1600200"/>
            <a:ext cx="3199116"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85536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标题 1"/>
          <p:cNvSpPr>
            <a:spLocks noGrp="1"/>
          </p:cNvSpPr>
          <p:nvPr>
            <p:ph type="title" idx="4294967295"/>
          </p:nvPr>
        </p:nvSpPr>
        <p:spPr>
          <a:xfrm>
            <a:off x="0" y="214313"/>
            <a:ext cx="6602413" cy="490537"/>
          </a:xfrm>
        </p:spPr>
        <p:txBody>
          <a:bodyPr>
            <a:normAutofit fontScale="90000"/>
          </a:bodyPr>
          <a:lstStyle/>
          <a:p>
            <a:r>
              <a:rPr lang="zh-CN" altLang="en-US" sz="2800" dirty="0" smtClean="0">
                <a:solidFill>
                  <a:schemeClr val="tx1"/>
                </a:solidFill>
                <a:latin typeface="华文楷体" pitchFamily="2" charset="-122"/>
                <a:ea typeface="华文楷体" pitchFamily="2" charset="-122"/>
                <a:cs typeface="幼圆" pitchFamily="49" charset="-122"/>
              </a:rPr>
              <a:t>北大图书馆读者服务工作统计</a:t>
            </a:r>
            <a:r>
              <a:rPr lang="en-US" altLang="zh-CN" sz="2800" dirty="0" smtClean="0">
                <a:solidFill>
                  <a:schemeClr val="tx1"/>
                </a:solidFill>
                <a:latin typeface="华文楷体" pitchFamily="2" charset="-122"/>
                <a:ea typeface="华文楷体" pitchFamily="2" charset="-122"/>
                <a:cs typeface="幼圆" pitchFamily="49" charset="-122"/>
              </a:rPr>
              <a:t>2006-2010</a:t>
            </a:r>
            <a:endParaRPr lang="zh-CN" altLang="en-US" sz="2800" dirty="0" smtClean="0">
              <a:latin typeface="华文楷体" pitchFamily="2" charset="-122"/>
              <a:ea typeface="华文楷体" pitchFamily="2" charset="-122"/>
              <a:cs typeface="幼圆" pitchFamily="49"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3052345602"/>
              </p:ext>
            </p:extLst>
          </p:nvPr>
        </p:nvGraphicFramePr>
        <p:xfrm>
          <a:off x="571472" y="857232"/>
          <a:ext cx="8143875" cy="5418138"/>
        </p:xfrm>
        <a:graphic>
          <a:graphicData uri="http://schemas.openxmlformats.org/drawingml/2006/table">
            <a:tbl>
              <a:tblPr>
                <a:tableStyleId>{5940675A-B579-460E-94D1-54222C63F5DA}</a:tableStyleId>
              </a:tblPr>
              <a:tblGrid>
                <a:gridCol w="1052512"/>
                <a:gridCol w="1189038"/>
                <a:gridCol w="1189037"/>
                <a:gridCol w="1339850"/>
                <a:gridCol w="1212850"/>
                <a:gridCol w="1079500"/>
                <a:gridCol w="1081088"/>
              </a:tblGrid>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统计项目</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2006</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2007</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2008</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2009</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2010</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入馆人次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2,286,294</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2,894,178</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2,234,675</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2,122,408</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2,290,881</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外借册次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1,069,049</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896,715</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832,682</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839,620</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777,349</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预约册次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69,516</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57,657</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50,410</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50,361</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45,494</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续借册次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479,742</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481,253</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458,640</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468,892</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437,773</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馆际互借</a:t>
                      </a:r>
                      <a:r>
                        <a:rPr kumimoji="0" lang="en-US" altLang="zh-CN" sz="1400" u="none" strike="noStrike" cap="none" normalizeH="0" baseline="0" dirty="0" smtClean="0">
                          <a:ln>
                            <a:noFill/>
                          </a:ln>
                          <a:effectLst/>
                        </a:rPr>
                        <a:t>/</a:t>
                      </a:r>
                      <a:r>
                        <a:rPr kumimoji="0" lang="zh-CN" sz="1400" u="none" strike="noStrike" cap="none" normalizeH="0" baseline="0" dirty="0" smtClean="0">
                          <a:ln>
                            <a:noFill/>
                          </a:ln>
                          <a:effectLst/>
                        </a:rPr>
                        <a:t>文献传递</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44,752</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31,614</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35,078</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42,461</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28,679</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网上咨询</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6,110</a:t>
                      </a:r>
                      <a:endParaRPr kumimoji="0" lang="zh-CN" altLang="zh-CN" sz="1200" b="0" i="0" u="none" strike="noStrike" cap="none" normalizeH="0" baseline="0" dirty="0" smtClean="0">
                        <a:ln>
                          <a:noFill/>
                        </a:ln>
                        <a:solidFill>
                          <a:srgbClr val="7030A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6,977</a:t>
                      </a:r>
                      <a:endParaRPr kumimoji="0" lang="zh-CN" altLang="zh-CN" sz="1200" b="0" i="0" u="none" strike="noStrike" cap="none" normalizeH="0" baseline="0" dirty="0" smtClean="0">
                        <a:ln>
                          <a:noFill/>
                        </a:ln>
                        <a:solidFill>
                          <a:srgbClr val="7030A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5,450</a:t>
                      </a:r>
                      <a:endParaRPr kumimoji="0" lang="zh-CN" altLang="zh-CN" sz="1200" b="0" i="0" u="none" strike="noStrike" cap="none" normalizeH="0" baseline="0" dirty="0" smtClean="0">
                        <a:ln>
                          <a:noFill/>
                        </a:ln>
                        <a:solidFill>
                          <a:srgbClr val="7030A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2,007</a:t>
                      </a:r>
                      <a:r>
                        <a:rPr kumimoji="0" lang="en-US" altLang="zh-CN" sz="1200" u="none" strike="noStrike" cap="none" normalizeH="0" baseline="30000" dirty="0" smtClean="0">
                          <a:ln>
                            <a:noFill/>
                          </a:ln>
                          <a:effectLst/>
                          <a:sym typeface="Wingdings" pitchFamily="2" charset="2"/>
                        </a:rPr>
                        <a:t></a:t>
                      </a:r>
                      <a:endParaRPr kumimoji="0" lang="zh-CN" altLang="zh-CN" sz="1200" b="0" i="0" u="none" strike="noStrike" cap="none" normalizeH="0" baseline="0" dirty="0" smtClean="0">
                        <a:ln>
                          <a:noFill/>
                        </a:ln>
                        <a:solidFill>
                          <a:srgbClr val="7030A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2,437</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课题咨询</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513</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432</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527</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525</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644</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81000">
                <a:tc row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用户培训</a:t>
                      </a:r>
                      <a:endParaRPr kumimoji="0" lang="en-US" altLang="zh-CN" sz="1400" u="none" strike="noStrike" cap="none" normalizeH="0" baseline="0" dirty="0" smtClean="0">
                        <a:ln>
                          <a:noFill/>
                        </a:ln>
                        <a:effectLst/>
                      </a:endParaRPr>
                    </a:p>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（一小时</a:t>
                      </a:r>
                    </a:p>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讲座）</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a:txBody>
                    <a:bodyPr/>
                    <a:lstStyle/>
                    <a:p>
                      <a:pPr marL="10160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smtClean="0">
                          <a:ln>
                            <a:noFill/>
                          </a:ln>
                          <a:effectLst/>
                        </a:rPr>
                        <a:t>场次</a:t>
                      </a:r>
                      <a:endParaRPr kumimoji="0" lang="zh-CN" sz="1400" b="0" i="0" u="none" strike="noStrike" cap="none" normalizeH="0" baseline="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123</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114</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116</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113</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116</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r>
              <a:tr h="392113">
                <a:tc vMerge="1">
                  <a:txBody>
                    <a:bodyPr/>
                    <a:lstStyle/>
                    <a:p>
                      <a:endParaRPr lang="zh-CN" altLang="en-US"/>
                    </a:p>
                  </a:txBody>
                  <a:tcPr/>
                </a:tc>
                <a:tc>
                  <a:txBody>
                    <a:bodyPr/>
                    <a:lstStyle/>
                    <a:p>
                      <a:pPr marL="10160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smtClean="0">
                          <a:ln>
                            <a:noFill/>
                          </a:ln>
                          <a:effectLst/>
                        </a:rPr>
                        <a:t>人次</a:t>
                      </a:r>
                      <a:endParaRPr kumimoji="0" lang="zh-CN" sz="1400" b="0" i="0" u="none" strike="noStrike" cap="none" normalizeH="0" baseline="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3,072</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3,005</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3,057</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4,789</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3,828</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电子资源检索人次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10,704,419</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10,594,522</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14,987,614</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21,733,782</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solidFill>
                            <a:srgbClr val="C00000"/>
                          </a:solidFill>
                          <a:effectLst/>
                        </a:rPr>
                        <a:t>29,222,743</a:t>
                      </a:r>
                      <a:endParaRPr kumimoji="0" lang="zh-CN" altLang="zh-CN" sz="1200" b="0" i="0" u="none" strike="noStrike" cap="none" normalizeH="0" baseline="0" dirty="0" smtClean="0">
                        <a:ln>
                          <a:noFill/>
                        </a:ln>
                        <a:solidFill>
                          <a:srgbClr val="C0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电子资源全文下载篇次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13,161,115</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10,068,375</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10,641,990</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12,812,356</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18,615,432</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649288">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多媒体资源在线检索</a:t>
                      </a:r>
                    </a:p>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与点播频次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endParaRPr kumimoji="0" lang="en-US"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146,896</a:t>
                      </a:r>
                      <a:endParaRPr kumimoji="0" lang="zh-CN" altLang="zh-CN" sz="1200" b="0" i="0" u="none" strike="noStrike" cap="none" normalizeH="0" baseline="0" dirty="0" smtClean="0">
                        <a:ln>
                          <a:noFill/>
                        </a:ln>
                        <a:solidFill>
                          <a:srgbClr val="008000"/>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343,369</a:t>
                      </a:r>
                      <a:endParaRPr kumimoji="0" lang="zh-CN" altLang="zh-CN" sz="1200" b="0" i="0" u="none" strike="noStrike" cap="none" normalizeH="0" baseline="0" dirty="0" smtClean="0">
                        <a:ln>
                          <a:noFill/>
                        </a:ln>
                        <a:solidFill>
                          <a:srgbClr val="008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397,284</a:t>
                      </a:r>
                      <a:endParaRPr kumimoji="0" lang="zh-CN" altLang="zh-CN" sz="1200" b="0" i="0" u="none" strike="noStrike" cap="none" normalizeH="0" baseline="0" dirty="0" smtClean="0">
                        <a:ln>
                          <a:noFill/>
                        </a:ln>
                        <a:solidFill>
                          <a:srgbClr val="008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542,664</a:t>
                      </a:r>
                      <a:r>
                        <a:rPr kumimoji="0" lang="en-US" altLang="zh-CN" sz="1200" u="none" strike="noStrike" cap="none" normalizeH="0" baseline="30000" dirty="0" smtClean="0">
                          <a:ln>
                            <a:noFill/>
                          </a:ln>
                          <a:effectLst/>
                          <a:sym typeface="Wingdings" pitchFamily="2" charset="2"/>
                        </a:rPr>
                        <a:t></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主页登录次数</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7,826,935</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5,339,185</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smtClean="0">
                          <a:ln>
                            <a:noFill/>
                          </a:ln>
                          <a:effectLst/>
                        </a:rPr>
                        <a:t>6,694,728</a:t>
                      </a:r>
                      <a:endParaRPr kumimoji="0" lang="zh-CN"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5,361,281</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5,499,041</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r h="330200">
                <a:tc gridSpan="2">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zh-CN" sz="1400" u="none" strike="noStrike" cap="none" normalizeH="0" baseline="0" dirty="0" smtClean="0">
                          <a:ln>
                            <a:noFill/>
                          </a:ln>
                          <a:effectLst/>
                        </a:rPr>
                        <a:t>储存馆外借册次</a:t>
                      </a:r>
                      <a:endParaRPr kumimoji="0" lang="zh-CN" sz="1400" b="0" i="0" u="none" strike="noStrike" cap="none" normalizeH="0" baseline="0" dirty="0" smtClean="0">
                        <a:ln>
                          <a:noFill/>
                        </a:ln>
                        <a:solidFill>
                          <a:schemeClr val="tx1"/>
                        </a:solidFill>
                        <a:effectLst/>
                        <a:latin typeface="华文宋体" pitchFamily="2" charset="-122"/>
                        <a:ea typeface="华文宋体" pitchFamily="2" charset="-122"/>
                        <a:cs typeface="幼圆"/>
                      </a:endParaRPr>
                    </a:p>
                  </a:txBody>
                  <a:tcPr marL="6350" marR="6350" marT="6350" marB="0" anchor="ctr" horzOverflow="overflow">
                    <a:solidFill>
                      <a:schemeClr val="accent1">
                        <a:lumMod val="40000"/>
                        <a:lumOff val="60000"/>
                      </a:schemeClr>
                    </a:solidFill>
                  </a:tcPr>
                </a:tc>
                <a:tc hMerge="1">
                  <a:txBody>
                    <a:bodyPr/>
                    <a:lstStyle/>
                    <a:p>
                      <a:endParaRPr lang="zh-CN" altLang="en-US"/>
                    </a:p>
                  </a:txBody>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endParaRPr kumimoji="0" lang="en-US"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endParaRPr kumimoji="0" lang="en-US" altLang="zh-CN" sz="1200" b="0" i="0" u="none" strike="noStrike" cap="none" normalizeH="0" baseline="0" smtClean="0">
                        <a:ln>
                          <a:noFill/>
                        </a:ln>
                        <a:solidFill>
                          <a:schemeClr val="tx1"/>
                        </a:solidFill>
                        <a:effectLst/>
                        <a:latin typeface="Comic Sans MS" pitchFamily="66" charset="0"/>
                        <a:ea typeface="幼圆"/>
                        <a:cs typeface="幼圆"/>
                      </a:endParaRPr>
                    </a:p>
                  </a:txBody>
                  <a:tcPr marL="6350" marR="6350" marT="635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endParaRPr kumimoji="0" lang="en-US" altLang="zh-CN" sz="1200" b="0" i="0" u="none" strike="noStrike" cap="none" normalizeH="0" baseline="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198</a:t>
                      </a:r>
                      <a:r>
                        <a:rPr kumimoji="0" lang="en-US" altLang="zh-CN" sz="1200" u="none" strike="noStrike" cap="none" normalizeH="0" baseline="30000" dirty="0" smtClean="0">
                          <a:ln>
                            <a:noFill/>
                          </a:ln>
                          <a:effectLst/>
                          <a:sym typeface="Wingdings" pitchFamily="2" charset="2"/>
                        </a:rPr>
                        <a:t></a:t>
                      </a:r>
                      <a:endParaRPr kumimoji="0" lang="zh-CN" altLang="zh-CN" sz="1200" b="0" i="0" u="none" strike="noStrike" cap="none" normalizeH="0" baseline="0" dirty="0" smtClean="0">
                        <a:ln>
                          <a:noFill/>
                        </a:ln>
                        <a:solidFill>
                          <a:schemeClr val="tx1"/>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c>
                  <a:txBody>
                    <a:bodyPr/>
                    <a:lstStyle/>
                    <a:p>
                      <a:pPr marL="0" marR="0" lvl="0" indent="0" algn="ctr" defTabSz="914400" rtl="0" eaLnBrk="1" fontAlgn="base" latinLnBrk="0" hangingPunct="1">
                        <a:lnSpc>
                          <a:spcPct val="125000"/>
                        </a:lnSpc>
                        <a:spcBef>
                          <a:spcPct val="0"/>
                        </a:spcBef>
                        <a:spcAft>
                          <a:spcPct val="0"/>
                        </a:spcAft>
                        <a:buClrTx/>
                        <a:buSzTx/>
                        <a:buFontTx/>
                        <a:buNone/>
                        <a:tabLst/>
                      </a:pPr>
                      <a:r>
                        <a:rPr kumimoji="0" lang="en-US" altLang="zh-CN" sz="1200" u="none" strike="noStrike" cap="none" normalizeH="0" baseline="0" dirty="0" smtClean="0">
                          <a:ln>
                            <a:noFill/>
                          </a:ln>
                          <a:effectLst/>
                        </a:rPr>
                        <a:t>1,390</a:t>
                      </a:r>
                      <a:endParaRPr kumimoji="0" lang="zh-CN" altLang="zh-CN" sz="1200" b="0" i="0" u="none" strike="noStrike" cap="none" normalizeH="0" baseline="0" dirty="0" smtClean="0">
                        <a:ln>
                          <a:noFill/>
                        </a:ln>
                        <a:solidFill>
                          <a:srgbClr val="FF0000"/>
                        </a:solidFill>
                        <a:effectLst/>
                        <a:latin typeface="Comic Sans MS" pitchFamily="66" charset="0"/>
                        <a:ea typeface="幼圆"/>
                        <a:cs typeface="幼圆"/>
                      </a:endParaRPr>
                    </a:p>
                  </a:txBody>
                  <a:tcPr marL="0" marR="0" marT="0" marB="0" anchor="ctr" horzOverflow="overflow">
                    <a:solidFill>
                      <a:schemeClr val="accent1">
                        <a:lumMod val="40000"/>
                        <a:lumOff val="60000"/>
                      </a:schemeClr>
                    </a:solidFill>
                  </a:tcPr>
                </a:tc>
              </a:tr>
            </a:tbl>
          </a:graphicData>
        </a:graphic>
      </p:graphicFrame>
    </p:spTree>
    <p:extLst>
      <p:ext uri="{BB962C8B-B14F-4D97-AF65-F5344CB8AC3E}">
        <p14:creationId xmlns:p14="http://schemas.microsoft.com/office/powerpoint/2010/main" val="3985553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iterate type="lt">
                                    <p:tmPct val="2000"/>
                                  </p:iterate>
                                  <p:childTnLst>
                                    <p:set>
                                      <p:cBhvr>
                                        <p:cTn id="6" dur="1" fill="hold">
                                          <p:stCondLst>
                                            <p:cond delay="0"/>
                                          </p:stCondLst>
                                        </p:cTn>
                                        <p:tgtEl>
                                          <p:spTgt spid="31745"/>
                                        </p:tgtEl>
                                        <p:attrNameLst>
                                          <p:attrName>style.visibility</p:attrName>
                                        </p:attrNameLst>
                                      </p:cBhvr>
                                      <p:to>
                                        <p:strVal val="visible"/>
                                      </p:to>
                                    </p:set>
                                    <p:anim calcmode="lin" valueType="num">
                                      <p:cBhvr>
                                        <p:cTn id="7" dur="500" fill="hold"/>
                                        <p:tgtEl>
                                          <p:spTgt spid="31745"/>
                                        </p:tgtEl>
                                        <p:attrNameLst>
                                          <p:attrName>ppt_w</p:attrName>
                                        </p:attrNameLst>
                                      </p:cBhvr>
                                      <p:tavLst>
                                        <p:tav tm="0">
                                          <p:val>
                                            <p:fltVal val="0"/>
                                          </p:val>
                                        </p:tav>
                                        <p:tav tm="100000">
                                          <p:val>
                                            <p:strVal val="#ppt_w"/>
                                          </p:val>
                                        </p:tav>
                                      </p:tavLst>
                                    </p:anim>
                                    <p:anim calcmode="lin" valueType="num">
                                      <p:cBhvr>
                                        <p:cTn id="8" dur="500" fill="hold"/>
                                        <p:tgtEl>
                                          <p:spTgt spid="31745"/>
                                        </p:tgtEl>
                                        <p:attrNameLst>
                                          <p:attrName>ppt_h</p:attrName>
                                        </p:attrNameLst>
                                      </p:cBhvr>
                                      <p:tavLst>
                                        <p:tav tm="0">
                                          <p:val>
                                            <p:fltVal val="0"/>
                                          </p:val>
                                        </p:tav>
                                        <p:tav tm="100000">
                                          <p:val>
                                            <p:strVal val="#ppt_h"/>
                                          </p:val>
                                        </p:tav>
                                      </p:tavLst>
                                    </p:anim>
                                    <p:animEffect transition="in" filter="fade">
                                      <p:cBhvr>
                                        <p:cTn id="9" dur="500"/>
                                        <p:tgtEl>
                                          <p:spTgt spid="31745"/>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to="" calcmode="lin" valueType="num">
                                      <p:cBhvr>
                                        <p:cTn id="14"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idx="1"/>
            <p:extLst>
              <p:ext uri="{D42A27DB-BD31-4B8C-83A1-F6EECF244321}">
                <p14:modId xmlns:p14="http://schemas.microsoft.com/office/powerpoint/2010/main" val="3970254982"/>
              </p:ext>
            </p:extLst>
          </p:nvPr>
        </p:nvGraphicFramePr>
        <p:xfrm>
          <a:off x="523875" y="1387476"/>
          <a:ext cx="8208964" cy="4968872"/>
        </p:xfrm>
        <a:graphic>
          <a:graphicData uri="http://schemas.openxmlformats.org/drawingml/2006/table">
            <a:tbl>
              <a:tblPr>
                <a:tableStyleId>{3C2FFA5D-87B4-456A-9821-1D502468CF0F}</a:tableStyleId>
              </a:tblPr>
              <a:tblGrid>
                <a:gridCol w="1018709"/>
                <a:gridCol w="1201236"/>
                <a:gridCol w="1201236"/>
                <a:gridCol w="1101392"/>
                <a:gridCol w="1232437"/>
                <a:gridCol w="1232437"/>
                <a:gridCol w="1221517"/>
              </a:tblGrid>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dirty="0" smtClean="0">
                          <a:ln>
                            <a:noFill/>
                          </a:ln>
                          <a:effectLst/>
                        </a:rPr>
                        <a:t>统计项目</a:t>
                      </a:r>
                      <a:endParaRPr kumimoji="0" 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2008</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2009</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2010</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2011</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2012</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入馆人次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2,234,675</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2,122,408</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2,290,881</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2,284,612</a:t>
                      </a:r>
                      <a:endParaRPr kumimoji="0" lang="zh-CN" alt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2,149,345</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dirty="0" smtClean="0">
                          <a:ln>
                            <a:noFill/>
                          </a:ln>
                          <a:effectLst/>
                        </a:rPr>
                        <a:t>图书外借册次</a:t>
                      </a:r>
                      <a:endParaRPr kumimoji="0" 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832,682</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839,620</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777,349</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697,781</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614,886</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图书预约册次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50,410</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50,361</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45,494</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36,728</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27,923</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dirty="0" smtClean="0">
                          <a:ln>
                            <a:noFill/>
                          </a:ln>
                          <a:effectLst/>
                        </a:rPr>
                        <a:t>图书续借册次</a:t>
                      </a:r>
                      <a:endParaRPr kumimoji="0" 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458,640</a:t>
                      </a:r>
                      <a:endParaRPr kumimoji="0" lang="zh-CN" alt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468,892</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437,773</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395,769</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386,369</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馆际互借</a:t>
                      </a:r>
                      <a:r>
                        <a:rPr kumimoji="0" lang="en-US" altLang="zh-CN" sz="1600" u="none" strike="noStrike" cap="none" normalizeH="0" baseline="0" smtClean="0">
                          <a:ln>
                            <a:noFill/>
                          </a:ln>
                          <a:effectLst/>
                        </a:rPr>
                        <a:t>/</a:t>
                      </a:r>
                      <a:r>
                        <a:rPr kumimoji="0" lang="zh-CN" sz="1600" u="none" strike="noStrike" cap="none" normalizeH="0" baseline="0" smtClean="0">
                          <a:ln>
                            <a:noFill/>
                          </a:ln>
                          <a:effectLst/>
                        </a:rPr>
                        <a:t>文献传递</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35,078</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42,461</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28,679</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32,125</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33,521</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dirty="0" smtClean="0">
                          <a:ln>
                            <a:noFill/>
                          </a:ln>
                          <a:effectLst/>
                        </a:rPr>
                        <a:t>网上咨询</a:t>
                      </a:r>
                      <a:endParaRPr kumimoji="0" 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5,450</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2,007</a:t>
                      </a:r>
                      <a:r>
                        <a:rPr kumimoji="0" lang="en-US" altLang="zh-CN" sz="1600" u="none" strike="noStrike" cap="none" normalizeH="0" baseline="30000" smtClean="0">
                          <a:ln>
                            <a:noFill/>
                          </a:ln>
                          <a:effectLst/>
                          <a:sym typeface="Wingdings" pitchFamily="2" charset="2"/>
                        </a:rPr>
                        <a:t></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2,437</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2,536</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5,868</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课题咨询</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527</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525</a:t>
                      </a:r>
                      <a:endParaRPr kumimoji="0" lang="zh-CN" alt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644</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1,099</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1,397</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367400">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用户培训</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（一小时</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讲座）</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场次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116</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113</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116</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125</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138</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451352">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人次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3,057</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4,789</a:t>
                      </a:r>
                      <a:r>
                        <a:rPr kumimoji="0" lang="en-US" altLang="zh-CN" sz="1600" u="none" strike="noStrike" cap="none" normalizeH="0" baseline="30000" smtClean="0">
                          <a:ln>
                            <a:noFill/>
                          </a:ln>
                          <a:effectLst/>
                          <a:sym typeface="Wingdings" pitchFamily="2" charset="2"/>
                        </a:rPr>
                        <a:t></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3,828</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3,902</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3,598</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电子资源检索频次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14,987,614</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21,733,782</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29,222,743</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31,366,310</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solidFill>
                            <a:srgbClr val="C00000"/>
                          </a:solidFill>
                          <a:effectLst/>
                        </a:rPr>
                        <a:t>68,281,297</a:t>
                      </a:r>
                      <a:endParaRPr kumimoji="0" lang="zh-CN" altLang="zh-CN" sz="1600" b="0" i="0" u="none" strike="noStrike" cap="none" normalizeH="0" baseline="0" dirty="0" smtClean="0">
                        <a:ln>
                          <a:noFill/>
                        </a:ln>
                        <a:solidFill>
                          <a:srgbClr val="C00000"/>
                        </a:solidFill>
                        <a:effectLst/>
                        <a:latin typeface="Times New Roman" pitchFamily="18" charset="0"/>
                        <a:ea typeface="宋体" pitchFamily="2" charset="-122"/>
                      </a:endParaRPr>
                    </a:p>
                  </a:txBody>
                  <a:tcPr marL="0" marR="0" marT="0" marB="0" anchor="ctr" horzOverflow="overflow"/>
                </a:tc>
              </a:tr>
              <a:tr h="54818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电子资源全文</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下载篇次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10,641,990</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12,812,356</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18,615,432</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16,829,590</a:t>
                      </a:r>
                      <a:endParaRPr kumimoji="0" lang="zh-CN" altLang="zh-CN" sz="1600" b="0" i="0" u="none" strike="noStrike" cap="none" normalizeH="0" baseline="0" dirty="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17,902,510</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54818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多媒体资源在线检索</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与点播频次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343,369</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397,284</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542,664</a:t>
                      </a:r>
                      <a:r>
                        <a:rPr kumimoji="0" lang="en-US" altLang="zh-CN" sz="1600" u="none" strike="noStrike" cap="none" normalizeH="0" baseline="30000" dirty="0" smtClean="0">
                          <a:ln>
                            <a:noFill/>
                          </a:ln>
                          <a:effectLst/>
                        </a:rPr>
                        <a:t>④</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1,031,842</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1,445,313</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主页登录次数</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6,694,728</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5,361,281</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5,499,041</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3,824,300</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4,192,563</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r h="277614">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sz="1600" u="none" strike="noStrike" cap="none" normalizeH="0" baseline="0" smtClean="0">
                          <a:ln>
                            <a:noFill/>
                          </a:ln>
                          <a:effectLst/>
                        </a:rPr>
                        <a:t>储存馆外借册次</a:t>
                      </a:r>
                      <a:endParaRPr kumimoji="0" 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h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6350" marR="6350" marT="635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198</a:t>
                      </a:r>
                      <a:r>
                        <a:rPr kumimoji="0" lang="en-US" altLang="zh-CN" sz="1600" u="none" strike="noStrike" cap="none" normalizeH="0" baseline="30000" smtClean="0">
                          <a:ln>
                            <a:noFill/>
                          </a:ln>
                          <a:effectLst/>
                          <a:sym typeface="Wingdings" pitchFamily="2" charset="2"/>
                        </a:rPr>
                        <a:t></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1,390</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smtClean="0">
                          <a:ln>
                            <a:noFill/>
                          </a:ln>
                          <a:effectLst/>
                        </a:rPr>
                        <a:t>1,470</a:t>
                      </a:r>
                      <a:endParaRPr kumimoji="0" lang="zh-CN" altLang="zh-CN" sz="1600" b="0" i="0" u="none" strike="noStrike" cap="none" normalizeH="0" baseline="0" smtClean="0">
                        <a:ln>
                          <a:noFill/>
                        </a:ln>
                        <a:solidFill>
                          <a:srgbClr val="000000"/>
                        </a:solidFill>
                        <a:effectLst/>
                        <a:latin typeface="Times New Roman" pitchFamily="18" charset="0"/>
                        <a:ea typeface="宋体" pitchFamily="2" charset="-122"/>
                      </a:endParaRPr>
                    </a:p>
                  </a:txBody>
                  <a:tcPr marL="0" marR="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u="none" strike="noStrike" cap="none" normalizeH="0" baseline="0" dirty="0" smtClean="0">
                          <a:ln>
                            <a:noFill/>
                          </a:ln>
                          <a:effectLst/>
                        </a:rPr>
                        <a:t>2,043</a:t>
                      </a:r>
                      <a:endParaRPr kumimoji="0" lang="zh-CN" altLang="zh-CN" sz="1600" b="0" i="0" u="none" strike="noStrike" cap="none" normalizeH="0" baseline="0" dirty="0" smtClean="0">
                        <a:ln>
                          <a:noFill/>
                        </a:ln>
                        <a:solidFill>
                          <a:srgbClr val="FF0000"/>
                        </a:solidFill>
                        <a:effectLst/>
                        <a:latin typeface="Times New Roman" pitchFamily="18" charset="0"/>
                        <a:ea typeface="宋体" pitchFamily="2" charset="-122"/>
                      </a:endParaRPr>
                    </a:p>
                  </a:txBody>
                  <a:tcPr marL="0" marR="0" marT="0" marB="0" anchor="ctr" horzOverflow="overflow"/>
                </a:tc>
              </a:tr>
            </a:tbl>
          </a:graphicData>
        </a:graphic>
      </p:graphicFrame>
      <p:sp>
        <p:nvSpPr>
          <p:cNvPr id="2" name="日期占位符 1"/>
          <p:cNvSpPr>
            <a:spLocks noGrp="1"/>
          </p:cNvSpPr>
          <p:nvPr>
            <p:ph type="dt" sz="half" idx="10"/>
          </p:nvPr>
        </p:nvSpPr>
        <p:spPr/>
        <p:txBody>
          <a:bodyPr/>
          <a:lstStyle/>
          <a:p>
            <a:pPr>
              <a:defRPr/>
            </a:pPr>
            <a:fld id="{8593181F-C360-484B-B0A0-6F30F8D51DE3}" type="datetime1">
              <a:rPr lang="zh-CN" altLang="en-US" smtClean="0"/>
              <a:t>2013-06-06</a:t>
            </a:fld>
            <a:endParaRPr lang="zh-CN" altLang="en-US"/>
          </a:p>
        </p:txBody>
      </p:sp>
      <p:sp>
        <p:nvSpPr>
          <p:cNvPr id="3" name="灯片编号占位符 2"/>
          <p:cNvSpPr>
            <a:spLocks noGrp="1"/>
          </p:cNvSpPr>
          <p:nvPr>
            <p:ph type="sldNum" sz="quarter" idx="12"/>
          </p:nvPr>
        </p:nvSpPr>
        <p:spPr/>
        <p:txBody>
          <a:bodyPr/>
          <a:lstStyle/>
          <a:p>
            <a:pPr>
              <a:defRPr/>
            </a:pPr>
            <a:fld id="{A4B9D6AA-16A4-45D2-925D-C21B08FDCAE5}" type="slidenum">
              <a:rPr lang="zh-CN" altLang="en-US" smtClean="0"/>
              <a:pPr>
                <a:defRPr/>
              </a:pPr>
              <a:t>26</a:t>
            </a:fld>
            <a:endParaRPr lang="zh-CN" altLang="en-US"/>
          </a:p>
        </p:txBody>
      </p:sp>
      <p:grpSp>
        <p:nvGrpSpPr>
          <p:cNvPr id="10358" name="组合 4"/>
          <p:cNvGrpSpPr>
            <a:grpSpLocks/>
          </p:cNvGrpSpPr>
          <p:nvPr/>
        </p:nvGrpSpPr>
        <p:grpSpPr bwMode="auto">
          <a:xfrm>
            <a:off x="468313" y="333376"/>
            <a:ext cx="8229600" cy="935386"/>
            <a:chOff x="0" y="1"/>
            <a:chExt cx="8229600" cy="935801"/>
          </a:xfrm>
        </p:grpSpPr>
        <p:sp>
          <p:nvSpPr>
            <p:cNvPr id="6" name="圆角矩形 5"/>
            <p:cNvSpPr/>
            <p:nvPr/>
          </p:nvSpPr>
          <p:spPr>
            <a:xfrm>
              <a:off x="0" y="1"/>
              <a:ext cx="8229600" cy="935801"/>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fontAlgn="auto">
                <a:spcBef>
                  <a:spcPts val="0"/>
                </a:spcBef>
                <a:spcAft>
                  <a:spcPts val="0"/>
                </a:spcAft>
                <a:defRPr/>
              </a:pPr>
              <a:endParaRPr lang="zh-CN" altLang="en-US"/>
            </a:p>
          </p:txBody>
        </p:sp>
        <p:sp>
          <p:nvSpPr>
            <p:cNvPr id="7" name="圆角矩形 4"/>
            <p:cNvSpPr/>
            <p:nvPr/>
          </p:nvSpPr>
          <p:spPr>
            <a:xfrm>
              <a:off x="55562" y="55589"/>
              <a:ext cx="8118475" cy="880213"/>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fontAlgn="auto">
                <a:lnSpc>
                  <a:spcPct val="90000"/>
                </a:lnSpc>
                <a:spcAft>
                  <a:spcPct val="35000"/>
                </a:spcAft>
                <a:defRPr/>
              </a:pPr>
              <a:r>
                <a:rPr lang="zh-CN" altLang="en-US" sz="3600" dirty="0">
                  <a:solidFill>
                    <a:schemeClr val="tx1"/>
                  </a:solidFill>
                  <a:latin typeface="华文楷体" pitchFamily="2" charset="-122"/>
                  <a:ea typeface="华文楷体" pitchFamily="2" charset="-122"/>
                  <a:cs typeface="幼圆" pitchFamily="49" charset="-122"/>
                </a:rPr>
                <a:t>北大图书馆读者服务工作统计</a:t>
              </a:r>
              <a:r>
                <a:rPr lang="en-US" altLang="zh-CN" sz="3600" dirty="0" smtClean="0">
                  <a:solidFill>
                    <a:schemeClr val="tx1"/>
                  </a:solidFill>
                  <a:latin typeface="华文楷体" pitchFamily="2" charset="-122"/>
                  <a:ea typeface="华文楷体" pitchFamily="2" charset="-122"/>
                  <a:cs typeface="幼圆" pitchFamily="49" charset="-122"/>
                </a:rPr>
                <a:t>2008-2012</a:t>
              </a:r>
              <a:endParaRPr lang="zh-CN" altLang="en-US" sz="3600" dirty="0"/>
            </a:p>
          </p:txBody>
        </p:sp>
      </p:grpSp>
    </p:spTree>
    <p:extLst>
      <p:ext uri="{BB962C8B-B14F-4D97-AF65-F5344CB8AC3E}">
        <p14:creationId xmlns:p14="http://schemas.microsoft.com/office/powerpoint/2010/main" val="4274916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extLst>
              <p:ext uri="{D42A27DB-BD31-4B8C-83A1-F6EECF244321}">
                <p14:modId xmlns:p14="http://schemas.microsoft.com/office/powerpoint/2010/main" val="892372160"/>
              </p:ext>
            </p:extLst>
          </p:nvPr>
        </p:nvGraphicFramePr>
        <p:xfrm>
          <a:off x="323528" y="1124744"/>
          <a:ext cx="8229600" cy="4911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955594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extLst>
              <p:ext uri="{D42A27DB-BD31-4B8C-83A1-F6EECF244321}">
                <p14:modId xmlns:p14="http://schemas.microsoft.com/office/powerpoint/2010/main" val="1084217261"/>
              </p:ext>
            </p:extLst>
          </p:nvPr>
        </p:nvGraphicFramePr>
        <p:xfrm>
          <a:off x="457200" y="1214438"/>
          <a:ext cx="8229600" cy="49117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03162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内容占位符 2"/>
          <p:cNvSpPr>
            <a:spLocks noGrp="1"/>
          </p:cNvSpPr>
          <p:nvPr>
            <p:ph idx="1"/>
          </p:nvPr>
        </p:nvSpPr>
        <p:spPr>
          <a:xfrm>
            <a:off x="539750" y="1844675"/>
            <a:ext cx="8229600" cy="4525963"/>
          </a:xfrm>
          <a:solidFill>
            <a:schemeClr val="bg2"/>
          </a:solidFill>
        </p:spPr>
        <p:txBody>
          <a:bodyPr/>
          <a:lstStyle/>
          <a:p>
            <a:pPr eaLnBrk="1" hangingPunct="1"/>
            <a:r>
              <a:rPr lang="en-US" altLang="zh-CN" dirty="0" smtClean="0"/>
              <a:t>2012</a:t>
            </a:r>
            <a:r>
              <a:rPr lang="zh-CN" altLang="en-US" dirty="0" smtClean="0"/>
              <a:t>年两次延长开馆时间</a:t>
            </a:r>
          </a:p>
          <a:p>
            <a:pPr lvl="1" eaLnBrk="1" hangingPunct="1"/>
            <a:r>
              <a:rPr lang="zh-CN" altLang="en-US" dirty="0" smtClean="0"/>
              <a:t>周开放98小时，自习区</a:t>
            </a:r>
            <a:r>
              <a:rPr lang="en-US" altLang="zh-CN" dirty="0" smtClean="0"/>
              <a:t>112</a:t>
            </a:r>
            <a:r>
              <a:rPr lang="zh-CN" altLang="en-US" dirty="0" smtClean="0"/>
              <a:t>小时，北京高校图书馆中最长</a:t>
            </a:r>
          </a:p>
          <a:p>
            <a:pPr eaLnBrk="1" hangingPunct="1"/>
            <a:r>
              <a:rPr lang="zh-CN" altLang="en-US" dirty="0" smtClean="0"/>
              <a:t>增加借书数量</a:t>
            </a:r>
          </a:p>
          <a:p>
            <a:pPr lvl="1" eaLnBrk="1" hangingPunct="1"/>
            <a:r>
              <a:rPr lang="zh-CN" altLang="en-US" dirty="0" smtClean="0"/>
              <a:t>研究生和教师借书数量均增至</a:t>
            </a:r>
            <a:r>
              <a:rPr lang="en-US" altLang="zh-CN" dirty="0" smtClean="0"/>
              <a:t>30</a:t>
            </a:r>
            <a:r>
              <a:rPr lang="zh-CN" altLang="en-US" dirty="0" smtClean="0"/>
              <a:t>册</a:t>
            </a:r>
          </a:p>
          <a:p>
            <a:pPr eaLnBrk="1" hangingPunct="1"/>
            <a:r>
              <a:rPr lang="zh-CN" altLang="en-US" dirty="0" smtClean="0"/>
              <a:t>开放校友进馆</a:t>
            </a:r>
          </a:p>
          <a:p>
            <a:pPr lvl="1" eaLnBrk="1" hangingPunct="1"/>
            <a:r>
              <a:rPr lang="zh-CN" altLang="en-US" dirty="0" smtClean="0"/>
              <a:t>晚上和周末也接待校友</a:t>
            </a:r>
          </a:p>
          <a:p>
            <a:pPr eaLnBrk="1" hangingPunct="1"/>
            <a:endParaRPr lang="zh-CN" altLang="en-US" dirty="0" smtClean="0"/>
          </a:p>
        </p:txBody>
      </p:sp>
      <p:sp>
        <p:nvSpPr>
          <p:cNvPr id="2" name="日期占位符 1"/>
          <p:cNvSpPr>
            <a:spLocks noGrp="1"/>
          </p:cNvSpPr>
          <p:nvPr>
            <p:ph type="dt" sz="half" idx="10"/>
          </p:nvPr>
        </p:nvSpPr>
        <p:spPr/>
        <p:txBody>
          <a:bodyPr/>
          <a:lstStyle/>
          <a:p>
            <a:pPr>
              <a:defRPr/>
            </a:pPr>
            <a:fld id="{6D4D36C2-3625-40D0-B77C-A9329CE1A377}" type="datetime1">
              <a:rPr lang="zh-CN" altLang="en-US" smtClean="0"/>
              <a:t>2013-06-06</a:t>
            </a:fld>
            <a:endParaRPr lang="zh-CN" altLang="en-US"/>
          </a:p>
        </p:txBody>
      </p:sp>
      <p:sp>
        <p:nvSpPr>
          <p:cNvPr id="3" name="灯片编号占位符 2"/>
          <p:cNvSpPr>
            <a:spLocks noGrp="1"/>
          </p:cNvSpPr>
          <p:nvPr>
            <p:ph type="sldNum" sz="quarter" idx="12"/>
          </p:nvPr>
        </p:nvSpPr>
        <p:spPr/>
        <p:txBody>
          <a:bodyPr/>
          <a:lstStyle/>
          <a:p>
            <a:pPr>
              <a:defRPr/>
            </a:pPr>
            <a:fld id="{A4B9D6AA-16A4-45D2-925D-C21B08FDCAE5}" type="slidenum">
              <a:rPr lang="zh-CN" altLang="en-US" smtClean="0"/>
              <a:pPr>
                <a:defRPr/>
              </a:pPr>
              <a:t>29</a:t>
            </a:fld>
            <a:endParaRPr lang="zh-CN" altLang="en-US"/>
          </a:p>
        </p:txBody>
      </p:sp>
      <p:grpSp>
        <p:nvGrpSpPr>
          <p:cNvPr id="12291" name="组合 3"/>
          <p:cNvGrpSpPr>
            <a:grpSpLocks/>
          </p:cNvGrpSpPr>
          <p:nvPr/>
        </p:nvGrpSpPr>
        <p:grpSpPr bwMode="auto">
          <a:xfrm>
            <a:off x="468313" y="333375"/>
            <a:ext cx="8229600" cy="1141413"/>
            <a:chOff x="0" y="0"/>
            <a:chExt cx="8229600" cy="1141920"/>
          </a:xfrm>
        </p:grpSpPr>
        <p:sp>
          <p:nvSpPr>
            <p:cNvPr id="5" name="圆角矩形 4"/>
            <p:cNvSpPr/>
            <p:nvPr/>
          </p:nvSpPr>
          <p:spPr>
            <a:xfrm>
              <a:off x="0" y="0"/>
              <a:ext cx="8229600" cy="1141920"/>
            </a:xfrm>
            <a:prstGeom prst="roundRect">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pPr fontAlgn="auto">
                <a:spcBef>
                  <a:spcPts val="0"/>
                </a:spcBef>
                <a:spcAft>
                  <a:spcPts val="0"/>
                </a:spcAft>
                <a:defRPr/>
              </a:pPr>
              <a:endParaRPr lang="zh-CN" altLang="en-US"/>
            </a:p>
          </p:txBody>
        </p:sp>
        <p:sp>
          <p:nvSpPr>
            <p:cNvPr id="6" name="圆角矩形 4"/>
            <p:cNvSpPr/>
            <p:nvPr/>
          </p:nvSpPr>
          <p:spPr>
            <a:xfrm>
              <a:off x="55562" y="55588"/>
              <a:ext cx="8118475" cy="1030745"/>
            </a:xfrm>
            <a:prstGeom prst="rect">
              <a:avLst/>
            </a:prstGeom>
          </p:spPr>
          <p:style>
            <a:lnRef idx="0">
              <a:scrgbClr r="0" g="0" b="0"/>
            </a:lnRef>
            <a:fillRef idx="0">
              <a:scrgbClr r="0" g="0" b="0"/>
            </a:fillRef>
            <a:effectRef idx="0">
              <a:scrgbClr r="0" g="0" b="0"/>
            </a:effectRef>
            <a:fontRef idx="minor">
              <a:schemeClr val="lt1"/>
            </a:fontRef>
          </p:style>
          <p:txBody>
            <a:bodyPr lIns="137160" tIns="137160" rIns="137160" bIns="137160" spcCol="1270" anchor="ctr"/>
            <a:lstStyle/>
            <a:p>
              <a:pPr algn="ctr" defTabSz="1600200" fontAlgn="auto">
                <a:lnSpc>
                  <a:spcPct val="90000"/>
                </a:lnSpc>
                <a:spcAft>
                  <a:spcPct val="35000"/>
                </a:spcAft>
                <a:defRPr/>
              </a:pPr>
              <a:r>
                <a:rPr lang="en-US" altLang="zh-CN" sz="3600" dirty="0" smtClean="0"/>
                <a:t>2012</a:t>
              </a:r>
              <a:r>
                <a:rPr lang="zh-CN" altLang="zh-CN" sz="3600" dirty="0" smtClean="0"/>
                <a:t>年</a:t>
              </a:r>
              <a:r>
                <a:rPr lang="zh-CN" altLang="en-US" sz="3600" dirty="0" smtClean="0"/>
                <a:t>本馆深化读者服务</a:t>
              </a:r>
              <a:endParaRPr lang="zh-CN" altLang="en-US" sz="3600" dirty="0"/>
            </a:p>
          </p:txBody>
        </p:sp>
      </p:grpSp>
    </p:spTree>
    <p:extLst>
      <p:ext uri="{BB962C8B-B14F-4D97-AF65-F5344CB8AC3E}">
        <p14:creationId xmlns:p14="http://schemas.microsoft.com/office/powerpoint/2010/main" val="42122772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32656"/>
            <a:ext cx="8229600" cy="864096"/>
          </a:xfrm>
        </p:spPr>
        <p:txBody>
          <a:bodyPr/>
          <a:lstStyle/>
          <a:p>
            <a:r>
              <a:rPr lang="en-US" altLang="zh-CN" sz="3200" b="0" dirty="0" smtClean="0"/>
              <a:t>ICT</a:t>
            </a:r>
            <a:r>
              <a:rPr lang="zh-CN" altLang="en-US" sz="3200" b="0" dirty="0" smtClean="0"/>
              <a:t>技术催生阅读之变</a:t>
            </a:r>
            <a:endParaRPr lang="zh-CN" altLang="en-US" sz="3200" b="0" dirty="0"/>
          </a:p>
        </p:txBody>
      </p:sp>
      <p:graphicFrame>
        <p:nvGraphicFramePr>
          <p:cNvPr id="8" name="内容占位符 7"/>
          <p:cNvGraphicFramePr>
            <a:graphicFrameLocks noGrp="1"/>
          </p:cNvGraphicFramePr>
          <p:nvPr>
            <p:ph idx="1"/>
          </p:nvPr>
        </p:nvGraphicFramePr>
        <p:xfrm>
          <a:off x="467544" y="1700808"/>
          <a:ext cx="8229600" cy="3915461"/>
        </p:xfrm>
        <a:graphic>
          <a:graphicData uri="http://schemas.openxmlformats.org/drawingml/2006/table">
            <a:tbl>
              <a:tblPr firstRow="1" bandRow="1">
                <a:tableStyleId>{5C22544A-7EE6-4342-B048-85BDC9FD1C3A}</a:tableStyleId>
              </a:tblPr>
              <a:tblGrid>
                <a:gridCol w="1371600"/>
                <a:gridCol w="1371600"/>
                <a:gridCol w="1371600"/>
                <a:gridCol w="1371600"/>
                <a:gridCol w="1371600"/>
                <a:gridCol w="1371600"/>
              </a:tblGrid>
              <a:tr h="524079">
                <a:tc>
                  <a:txBody>
                    <a:bodyPr/>
                    <a:lstStyle/>
                    <a:p>
                      <a:pPr algn="l"/>
                      <a:endParaRPr lang="zh-CN" altLang="en-US" dirty="0"/>
                    </a:p>
                  </a:txBody>
                  <a:tcPr/>
                </a:tc>
                <a:tc>
                  <a:txBody>
                    <a:bodyPr/>
                    <a:lstStyle/>
                    <a:p>
                      <a:pPr algn="l"/>
                      <a:r>
                        <a:rPr lang="en-US" altLang="zh-CN" dirty="0" smtClean="0"/>
                        <a:t>1970</a:t>
                      </a:r>
                      <a:endParaRPr lang="zh-CN" altLang="en-US" dirty="0"/>
                    </a:p>
                  </a:txBody>
                  <a:tcPr/>
                </a:tc>
                <a:tc>
                  <a:txBody>
                    <a:bodyPr/>
                    <a:lstStyle/>
                    <a:p>
                      <a:pPr algn="l"/>
                      <a:r>
                        <a:rPr lang="en-US" altLang="zh-CN" dirty="0" smtClean="0"/>
                        <a:t>1980</a:t>
                      </a:r>
                      <a:endParaRPr lang="zh-CN" altLang="en-US" dirty="0"/>
                    </a:p>
                  </a:txBody>
                  <a:tcPr/>
                </a:tc>
                <a:tc>
                  <a:txBody>
                    <a:bodyPr/>
                    <a:lstStyle/>
                    <a:p>
                      <a:pPr algn="l"/>
                      <a:r>
                        <a:rPr lang="en-US" altLang="zh-CN" dirty="0" smtClean="0"/>
                        <a:t>1990</a:t>
                      </a:r>
                      <a:endParaRPr lang="zh-CN" altLang="en-US" dirty="0"/>
                    </a:p>
                  </a:txBody>
                  <a:tcPr/>
                </a:tc>
                <a:tc>
                  <a:txBody>
                    <a:bodyPr/>
                    <a:lstStyle/>
                    <a:p>
                      <a:pPr algn="l"/>
                      <a:r>
                        <a:rPr lang="en-US" altLang="zh-CN" dirty="0" smtClean="0"/>
                        <a:t>2000</a:t>
                      </a:r>
                      <a:endParaRPr lang="zh-CN" altLang="en-US" dirty="0"/>
                    </a:p>
                  </a:txBody>
                  <a:tcPr/>
                </a:tc>
                <a:tc>
                  <a:txBody>
                    <a:bodyPr/>
                    <a:lstStyle/>
                    <a:p>
                      <a:pPr algn="l"/>
                      <a:r>
                        <a:rPr lang="en-US" altLang="zh-CN" dirty="0" smtClean="0"/>
                        <a:t>2010</a:t>
                      </a:r>
                      <a:endParaRPr lang="zh-CN" altLang="en-US" dirty="0"/>
                    </a:p>
                  </a:txBody>
                  <a:tcPr/>
                </a:tc>
              </a:tr>
              <a:tr h="524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2000" dirty="0" smtClean="0"/>
                        <a:t>计算设施</a:t>
                      </a:r>
                    </a:p>
                  </a:txBody>
                  <a:tcPr/>
                </a:tc>
                <a:tc>
                  <a:txBody>
                    <a:bodyPr/>
                    <a:lstStyle/>
                    <a:p>
                      <a:pPr algn="l"/>
                      <a:r>
                        <a:rPr lang="zh-CN" altLang="en-US" dirty="0" smtClean="0"/>
                        <a:t>主机</a:t>
                      </a:r>
                      <a:endParaRPr lang="zh-CN" altLang="en-US" dirty="0"/>
                    </a:p>
                  </a:txBody>
                  <a:tcPr/>
                </a:tc>
                <a:tc>
                  <a:txBody>
                    <a:bodyPr/>
                    <a:lstStyle/>
                    <a:p>
                      <a:pPr algn="l"/>
                      <a:r>
                        <a:rPr lang="zh-CN" altLang="en-US" dirty="0" smtClean="0"/>
                        <a:t>小型机</a:t>
                      </a:r>
                      <a:endParaRPr lang="zh-CN" altLang="en-US" dirty="0"/>
                    </a:p>
                  </a:txBody>
                  <a:tcPr/>
                </a:tc>
                <a:tc>
                  <a:txBody>
                    <a:bodyPr/>
                    <a:lstStyle/>
                    <a:p>
                      <a:pPr algn="l"/>
                      <a:r>
                        <a:rPr lang="zh-CN" altLang="en-US" dirty="0" smtClean="0"/>
                        <a:t>桌面</a:t>
                      </a:r>
                      <a:r>
                        <a:rPr lang="en-US" altLang="zh-CN" dirty="0" smtClean="0"/>
                        <a:t>PC</a:t>
                      </a:r>
                      <a:endParaRPr lang="zh-CN"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dirty="0" smtClean="0"/>
                        <a:t>便携、移动终端</a:t>
                      </a:r>
                      <a:endParaRPr lang="zh-CN" altLang="en-US" dirty="0"/>
                    </a:p>
                  </a:txBody>
                  <a:tcPr/>
                </a:tc>
                <a:tc>
                  <a:txBody>
                    <a:bodyPr/>
                    <a:lstStyle/>
                    <a:p>
                      <a:pPr algn="l"/>
                      <a:r>
                        <a:rPr lang="zh-CN" altLang="en-US" dirty="0" smtClean="0"/>
                        <a:t>云计算</a:t>
                      </a:r>
                      <a:endParaRPr lang="zh-CN" altLang="en-US" dirty="0"/>
                    </a:p>
                  </a:txBody>
                  <a:tcPr/>
                </a:tc>
              </a:tr>
              <a:tr h="524079">
                <a:tc>
                  <a:txBody>
                    <a:bodyPr/>
                    <a:lstStyle/>
                    <a:p>
                      <a:pPr algn="l"/>
                      <a:r>
                        <a:rPr lang="zh-CN" altLang="en-US" sz="2000" dirty="0" smtClean="0"/>
                        <a:t>存储设施</a:t>
                      </a:r>
                      <a:endParaRPr lang="zh-CN" altLang="en-US" sz="2000" dirty="0"/>
                    </a:p>
                  </a:txBody>
                  <a:tcPr/>
                </a:tc>
                <a:tc>
                  <a:txBody>
                    <a:bodyPr/>
                    <a:lstStyle/>
                    <a:p>
                      <a:pPr algn="l"/>
                      <a:r>
                        <a:rPr lang="zh-CN" altLang="en-US" dirty="0" smtClean="0"/>
                        <a:t>磁盘、磁带</a:t>
                      </a:r>
                      <a:endParaRPr lang="zh-CN" altLang="en-US" dirty="0"/>
                    </a:p>
                  </a:txBody>
                  <a:tcPr/>
                </a:tc>
                <a:tc>
                  <a:txBody>
                    <a:bodyPr/>
                    <a:lstStyle/>
                    <a:p>
                      <a:pPr algn="l"/>
                      <a:r>
                        <a:rPr lang="zh-CN" altLang="en-US" dirty="0" smtClean="0"/>
                        <a:t>磁盘阵列</a:t>
                      </a:r>
                      <a:endParaRPr lang="zh-CN" altLang="en-US" dirty="0"/>
                    </a:p>
                  </a:txBody>
                  <a:tcPr/>
                </a:tc>
                <a:tc>
                  <a:txBody>
                    <a:bodyPr/>
                    <a:lstStyle/>
                    <a:p>
                      <a:pPr algn="l"/>
                      <a:r>
                        <a:rPr lang="zh-CN" altLang="en-US" sz="1600" dirty="0" smtClean="0"/>
                        <a:t>软盘、光盘</a:t>
                      </a:r>
                      <a:endParaRPr lang="zh-CN" altLang="en-US" sz="1600" dirty="0"/>
                    </a:p>
                  </a:txBody>
                  <a:tcPr/>
                </a:tc>
                <a:tc>
                  <a:txBody>
                    <a:bodyPr/>
                    <a:lstStyle/>
                    <a:p>
                      <a:pPr algn="l"/>
                      <a:r>
                        <a:rPr lang="zh-CN" altLang="en-US" sz="1600" dirty="0" smtClean="0"/>
                        <a:t>移动盘</a:t>
                      </a:r>
                      <a:endParaRPr lang="zh-CN" altLang="en-US" sz="1600" dirty="0"/>
                    </a:p>
                  </a:txBody>
                  <a:tcPr/>
                </a:tc>
                <a:tc>
                  <a:txBody>
                    <a:bodyPr/>
                    <a:lstStyle/>
                    <a:p>
                      <a:pPr algn="l"/>
                      <a:r>
                        <a:rPr lang="en-US" altLang="zh-CN" sz="1800" dirty="0" smtClean="0"/>
                        <a:t>U</a:t>
                      </a:r>
                      <a:r>
                        <a:rPr lang="zh-CN" altLang="en-US" sz="1800" dirty="0" smtClean="0"/>
                        <a:t>盘</a:t>
                      </a:r>
                      <a:endParaRPr lang="zh-CN" altLang="en-US" dirty="0"/>
                    </a:p>
                  </a:txBody>
                  <a:tcPr/>
                </a:tc>
              </a:tr>
              <a:tr h="524079">
                <a:tc>
                  <a:txBody>
                    <a:bodyPr/>
                    <a:lstStyle/>
                    <a:p>
                      <a:pPr algn="l"/>
                      <a:r>
                        <a:rPr lang="zh-CN" altLang="en-US" sz="2000" dirty="0" smtClean="0"/>
                        <a:t>网络设施</a:t>
                      </a:r>
                      <a:endParaRPr lang="zh-CN" altLang="en-US" sz="2000" dirty="0"/>
                    </a:p>
                  </a:txBody>
                  <a:tcPr/>
                </a:tc>
                <a:tc>
                  <a:txBody>
                    <a:bodyPr/>
                    <a:lstStyle/>
                    <a:p>
                      <a:pPr algn="l"/>
                      <a:r>
                        <a:rPr lang="zh-CN" altLang="en-US" dirty="0" smtClean="0"/>
                        <a:t>电信网</a:t>
                      </a:r>
                      <a:endParaRPr lang="zh-CN" altLang="en-US" dirty="0"/>
                    </a:p>
                  </a:txBody>
                  <a:tcPr/>
                </a:tc>
                <a:tc>
                  <a:txBody>
                    <a:bodyPr/>
                    <a:lstStyle/>
                    <a:p>
                      <a:pPr algn="l"/>
                      <a:r>
                        <a:rPr lang="zh-CN" altLang="en-US" dirty="0" smtClean="0"/>
                        <a:t>以太网</a:t>
                      </a:r>
                      <a:endParaRPr lang="zh-CN" altLang="en-US" dirty="0"/>
                    </a:p>
                  </a:txBody>
                  <a:tcPr/>
                </a:tc>
                <a:tc>
                  <a:txBody>
                    <a:bodyPr/>
                    <a:lstStyle/>
                    <a:p>
                      <a:pPr algn="l"/>
                      <a:r>
                        <a:rPr lang="zh-CN" altLang="en-US" dirty="0" smtClean="0"/>
                        <a:t>互联网</a:t>
                      </a:r>
                      <a:endParaRPr lang="zh-CN" altLang="en-US" dirty="0"/>
                    </a:p>
                  </a:txBody>
                  <a:tcPr/>
                </a:tc>
                <a:tc>
                  <a:txBody>
                    <a:bodyPr/>
                    <a:lstStyle/>
                    <a:p>
                      <a:pPr algn="l"/>
                      <a:r>
                        <a:rPr lang="zh-CN" altLang="en-US" dirty="0" smtClean="0"/>
                        <a:t>无线网</a:t>
                      </a:r>
                      <a:endParaRPr lang="zh-CN" altLang="en-US" dirty="0"/>
                    </a:p>
                  </a:txBody>
                  <a:tcPr/>
                </a:tc>
                <a:tc>
                  <a:txBody>
                    <a:bodyPr/>
                    <a:lstStyle/>
                    <a:p>
                      <a:pPr algn="l"/>
                      <a:r>
                        <a:rPr lang="zh-CN" altLang="en-US" dirty="0" smtClean="0"/>
                        <a:t>物联网</a:t>
                      </a:r>
                      <a:endParaRPr lang="zh-CN" altLang="en-US" dirty="0"/>
                    </a:p>
                  </a:txBody>
                  <a:tcPr/>
                </a:tc>
              </a:tr>
              <a:tr h="524079">
                <a:tc>
                  <a:txBody>
                    <a:bodyPr/>
                    <a:lstStyle/>
                    <a:p>
                      <a:pPr algn="l"/>
                      <a:r>
                        <a:rPr lang="zh-CN" altLang="en-US" sz="2000" dirty="0" smtClean="0"/>
                        <a:t>交互方式</a:t>
                      </a:r>
                      <a:endParaRPr lang="zh-CN" altLang="en-US" sz="2000" dirty="0"/>
                    </a:p>
                  </a:txBody>
                  <a:tcPr/>
                </a:tc>
                <a:tc>
                  <a:txBody>
                    <a:bodyPr/>
                    <a:lstStyle/>
                    <a:p>
                      <a:pPr algn="l"/>
                      <a:r>
                        <a:rPr lang="zh-CN" altLang="en-US" sz="1600" dirty="0" smtClean="0"/>
                        <a:t>穿孔卡、纸带</a:t>
                      </a:r>
                      <a:endParaRPr lang="zh-CN" altLang="en-US" sz="1600" dirty="0"/>
                    </a:p>
                  </a:txBody>
                  <a:tcPr/>
                </a:tc>
                <a:tc>
                  <a:txBody>
                    <a:bodyPr/>
                    <a:lstStyle/>
                    <a:p>
                      <a:pPr algn="l"/>
                      <a:r>
                        <a:rPr lang="zh-CN" altLang="en-US" dirty="0" smtClean="0"/>
                        <a:t>键盘</a:t>
                      </a:r>
                      <a:endParaRPr lang="zh-CN" altLang="en-US" dirty="0"/>
                    </a:p>
                  </a:txBody>
                  <a:tcPr/>
                </a:tc>
                <a:tc>
                  <a:txBody>
                    <a:bodyPr/>
                    <a:lstStyle/>
                    <a:p>
                      <a:pPr algn="l"/>
                      <a:r>
                        <a:rPr lang="zh-CN" altLang="en-US" dirty="0" smtClean="0"/>
                        <a:t>鼠标</a:t>
                      </a:r>
                      <a:endParaRPr lang="zh-CN" altLang="en-US" dirty="0"/>
                    </a:p>
                  </a:txBody>
                  <a:tcPr/>
                </a:tc>
                <a:tc>
                  <a:txBody>
                    <a:bodyPr/>
                    <a:lstStyle/>
                    <a:p>
                      <a:pPr algn="l"/>
                      <a:r>
                        <a:rPr lang="zh-CN" altLang="en-US" dirty="0" smtClean="0"/>
                        <a:t>触摸屏</a:t>
                      </a:r>
                      <a:endParaRPr lang="zh-CN" altLang="en-US" dirty="0"/>
                    </a:p>
                  </a:txBody>
                  <a:tcPr/>
                </a:tc>
                <a:tc>
                  <a:txBody>
                    <a:bodyPr/>
                    <a:lstStyle/>
                    <a:p>
                      <a:pPr algn="l"/>
                      <a:r>
                        <a:rPr lang="zh-CN" altLang="en-US" dirty="0" smtClean="0"/>
                        <a:t>手势、语音</a:t>
                      </a:r>
                      <a:endParaRPr lang="zh-CN" altLang="en-US" dirty="0"/>
                    </a:p>
                  </a:txBody>
                  <a:tcPr/>
                </a:tc>
              </a:tr>
              <a:tr h="524079">
                <a:tc>
                  <a:txBody>
                    <a:bodyPr/>
                    <a:lstStyle/>
                    <a:p>
                      <a:pPr algn="l"/>
                      <a:r>
                        <a:rPr lang="zh-CN" altLang="en-US" sz="2000" dirty="0" smtClean="0"/>
                        <a:t>媒体</a:t>
                      </a:r>
                      <a:endParaRPr lang="zh-CN" altLang="en-US" sz="2000" dirty="0"/>
                    </a:p>
                  </a:txBody>
                  <a:tcPr/>
                </a:tc>
                <a:tc>
                  <a:txBody>
                    <a:bodyPr/>
                    <a:lstStyle/>
                    <a:p>
                      <a:pPr algn="l"/>
                      <a:r>
                        <a:rPr lang="zh-CN" altLang="en-US" dirty="0" smtClean="0"/>
                        <a:t>报纸、广播</a:t>
                      </a:r>
                      <a:endParaRPr lang="zh-CN" altLang="en-US" dirty="0"/>
                    </a:p>
                  </a:txBody>
                  <a:tcPr/>
                </a:tc>
                <a:tc>
                  <a:txBody>
                    <a:bodyPr/>
                    <a:lstStyle/>
                    <a:p>
                      <a:pPr algn="l"/>
                      <a:r>
                        <a:rPr lang="zh-CN" altLang="en-US" dirty="0" smtClean="0"/>
                        <a:t>电视</a:t>
                      </a:r>
                      <a:endParaRPr lang="zh-CN" altLang="en-US" dirty="0"/>
                    </a:p>
                  </a:txBody>
                  <a:tcPr/>
                </a:tc>
                <a:tc>
                  <a:txBody>
                    <a:bodyPr/>
                    <a:lstStyle/>
                    <a:p>
                      <a:pPr algn="l"/>
                      <a:r>
                        <a:rPr lang="zh-CN" altLang="en-US" dirty="0" smtClean="0"/>
                        <a:t>网页</a:t>
                      </a:r>
                      <a:endParaRPr lang="zh-CN" altLang="en-US" dirty="0"/>
                    </a:p>
                  </a:txBody>
                  <a:tcPr/>
                </a:tc>
                <a:tc>
                  <a:txBody>
                    <a:bodyPr/>
                    <a:lstStyle/>
                    <a:p>
                      <a:pPr algn="l"/>
                      <a:r>
                        <a:rPr lang="zh-CN" altLang="en-US" dirty="0" smtClean="0"/>
                        <a:t>网站</a:t>
                      </a:r>
                      <a:endParaRPr lang="zh-CN" altLang="en-US" dirty="0"/>
                    </a:p>
                  </a:txBody>
                  <a:tcPr/>
                </a:tc>
                <a:tc>
                  <a:txBody>
                    <a:bodyPr/>
                    <a:lstStyle/>
                    <a:p>
                      <a:pPr algn="l"/>
                      <a:r>
                        <a:rPr lang="zh-CN" altLang="en-US" dirty="0" smtClean="0"/>
                        <a:t>社区</a:t>
                      </a:r>
                      <a:endParaRPr lang="zh-CN" altLang="en-US" dirty="0"/>
                    </a:p>
                  </a:txBody>
                  <a:tcPr/>
                </a:tc>
              </a:tr>
              <a:tr h="599945">
                <a:tc>
                  <a:txBody>
                    <a:bodyPr/>
                    <a:lstStyle/>
                    <a:p>
                      <a:pPr algn="l"/>
                      <a:r>
                        <a:rPr lang="en-US" altLang="zh-CN" sz="3200" b="1" dirty="0" smtClean="0"/>
                        <a:t>……</a:t>
                      </a:r>
                      <a:endParaRPr lang="zh-CN" altLang="en-US" sz="3200" b="1" dirty="0"/>
                    </a:p>
                  </a:txBody>
                  <a:tcPr anchor="ctr"/>
                </a:tc>
                <a:tc>
                  <a:txBody>
                    <a:bodyPr/>
                    <a:lstStyle/>
                    <a:p>
                      <a:pPr algn="l"/>
                      <a:endParaRPr lang="zh-CN" altLang="en-US"/>
                    </a:p>
                  </a:txBody>
                  <a:tcPr/>
                </a:tc>
                <a:tc>
                  <a:txBody>
                    <a:bodyPr/>
                    <a:lstStyle/>
                    <a:p>
                      <a:pPr algn="l"/>
                      <a:endParaRPr lang="zh-CN" altLang="en-US"/>
                    </a:p>
                  </a:txBody>
                  <a:tcPr/>
                </a:tc>
                <a:tc>
                  <a:txBody>
                    <a:bodyPr/>
                    <a:lstStyle/>
                    <a:p>
                      <a:pPr algn="l"/>
                      <a:endParaRPr lang="zh-CN" altLang="en-US"/>
                    </a:p>
                  </a:txBody>
                  <a:tcPr/>
                </a:tc>
                <a:tc>
                  <a:txBody>
                    <a:bodyPr/>
                    <a:lstStyle/>
                    <a:p>
                      <a:pPr algn="l"/>
                      <a:endParaRPr lang="zh-CN" altLang="en-US"/>
                    </a:p>
                  </a:txBody>
                  <a:tcPr/>
                </a:tc>
                <a:tc>
                  <a:txBody>
                    <a:bodyPr/>
                    <a:lstStyle/>
                    <a:p>
                      <a:pPr algn="l"/>
                      <a:endParaRPr lang="en-US" altLang="zh-CN" dirty="0" smtClean="0"/>
                    </a:p>
                  </a:txBody>
                  <a:tcPr/>
                </a:tc>
              </a:tr>
            </a:tbl>
          </a:graphicData>
        </a:graphic>
      </p:graphicFrame>
      <p:sp>
        <p:nvSpPr>
          <p:cNvPr id="4" name="日期占位符 3"/>
          <p:cNvSpPr>
            <a:spLocks noGrp="1"/>
          </p:cNvSpPr>
          <p:nvPr>
            <p:ph type="dt" sz="half" idx="10"/>
          </p:nvPr>
        </p:nvSpPr>
        <p:spPr/>
        <p:txBody>
          <a:bodyPr/>
          <a:lstStyle/>
          <a:p>
            <a:pPr>
              <a:defRPr/>
            </a:pPr>
            <a:fld id="{B0095F50-8891-4D22-B18F-DE174F83F5CD}" type="datetime1">
              <a:rPr lang="zh-CN" altLang="en-US" smtClean="0"/>
              <a:pPr>
                <a:defRPr/>
              </a:pPr>
              <a:t>2013-06-06</a:t>
            </a:fld>
            <a:endParaRPr lang="en-GB" altLang="zh-CN"/>
          </a:p>
        </p:txBody>
      </p:sp>
      <p:sp>
        <p:nvSpPr>
          <p:cNvPr id="7" name="灯片编号占位符 6"/>
          <p:cNvSpPr>
            <a:spLocks noGrp="1"/>
          </p:cNvSpPr>
          <p:nvPr>
            <p:ph type="sldNum" sz="quarter" idx="12"/>
          </p:nvPr>
        </p:nvSpPr>
        <p:spPr/>
        <p:txBody>
          <a:bodyPr/>
          <a:lstStyle/>
          <a:p>
            <a:fld id="{59ABE186-533F-4AE8-B49B-7FFB07462F47}" type="slidenum">
              <a:rPr lang="zh-CN" altLang="en-US" smtClean="0"/>
              <a:pPr/>
              <a:t>30</a:t>
            </a:fld>
            <a:endParaRPr lang="en-US" altLang="zh-CN"/>
          </a:p>
        </p:txBody>
      </p:sp>
    </p:spTree>
    <p:extLst>
      <p:ext uri="{BB962C8B-B14F-4D97-AF65-F5344CB8AC3E}">
        <p14:creationId xmlns:p14="http://schemas.microsoft.com/office/powerpoint/2010/main" val="1765248984"/>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标题 1"/>
          <p:cNvSpPr>
            <a:spLocks noGrp="1"/>
          </p:cNvSpPr>
          <p:nvPr>
            <p:ph type="title"/>
          </p:nvPr>
        </p:nvSpPr>
        <p:spPr bwMode="auto">
          <a:xfrm>
            <a:off x="827584" y="549275"/>
            <a:ext cx="6840760" cy="647477"/>
          </a:xfrm>
          <a:noFill/>
          <a:ln>
            <a:miter lim="800000"/>
            <a:headEnd/>
            <a:tailEnd/>
          </a:ln>
        </p:spPr>
        <p:txBody>
          <a:bodyPr vert="horz" wrap="square" lIns="91440" tIns="45720" rIns="91440" bIns="45720" numCol="1" anchor="t" anchorCtr="0" compatLnSpc="1">
            <a:prstTxWarp prst="textNoShape">
              <a:avLst/>
            </a:prstTxWarp>
            <a:normAutofit/>
          </a:bodyPr>
          <a:lstStyle/>
          <a:p>
            <a:pPr eaLnBrk="1" hangingPunct="1"/>
            <a:r>
              <a:rPr lang="zh-CN" altLang="en-US" sz="3200" b="0" dirty="0" smtClean="0"/>
              <a:t>信息呈爆炸性增长</a:t>
            </a:r>
          </a:p>
        </p:txBody>
      </p:sp>
      <p:sp>
        <p:nvSpPr>
          <p:cNvPr id="49155" name="内容占位符 2"/>
          <p:cNvSpPr>
            <a:spLocks noGrp="1"/>
          </p:cNvSpPr>
          <p:nvPr>
            <p:ph idx="1"/>
          </p:nvPr>
        </p:nvSpPr>
        <p:spPr bwMode="auto">
          <a:xfrm>
            <a:off x="1000100" y="2000240"/>
            <a:ext cx="7128792" cy="3730636"/>
          </a:xfrm>
          <a:noFill/>
          <a:ln>
            <a:miter lim="800000"/>
            <a:headEnd/>
            <a:tailEnd/>
          </a:ln>
        </p:spPr>
        <p:txBody>
          <a:bodyPr vert="horz" wrap="square" lIns="91440" tIns="45720" rIns="91440" bIns="45720" numCol="1" anchor="t" anchorCtr="0" compatLnSpc="1">
            <a:prstTxWarp prst="textNoShape">
              <a:avLst/>
            </a:prstTxWarp>
            <a:normAutofit lnSpcReduction="10000"/>
          </a:bodyPr>
          <a:lstStyle/>
          <a:p>
            <a:pPr eaLnBrk="1" hangingPunct="1"/>
            <a:r>
              <a:rPr lang="zh-CN" altLang="en-US" sz="2400" dirty="0" smtClean="0">
                <a:latin typeface="+mj-ea"/>
                <a:ea typeface="+mj-ea"/>
              </a:rPr>
              <a:t>据统计，</a:t>
            </a:r>
            <a:r>
              <a:rPr lang="en-US" altLang="zh-CN" sz="2400" dirty="0" smtClean="0">
                <a:latin typeface="+mj-ea"/>
                <a:ea typeface="+mj-ea"/>
              </a:rPr>
              <a:t>2007</a:t>
            </a:r>
            <a:r>
              <a:rPr lang="zh-CN" altLang="en-US" sz="2400" dirty="0" smtClean="0">
                <a:latin typeface="+mj-ea"/>
                <a:ea typeface="+mj-ea"/>
              </a:rPr>
              <a:t>年全球数据信息生成及复制量为</a:t>
            </a:r>
            <a:r>
              <a:rPr lang="en-US" altLang="zh-CN" sz="2400" dirty="0" smtClean="0">
                <a:latin typeface="+mj-ea"/>
                <a:ea typeface="+mj-ea"/>
              </a:rPr>
              <a:t>281E Byte</a:t>
            </a:r>
            <a:r>
              <a:rPr lang="zh-CN" altLang="en-US" sz="2400" dirty="0" smtClean="0">
                <a:latin typeface="+mj-ea"/>
                <a:ea typeface="+mj-ea"/>
              </a:rPr>
              <a:t>，等于地球上所有书本信息量之和的</a:t>
            </a:r>
            <a:r>
              <a:rPr lang="en-US" altLang="zh-CN" sz="2400" dirty="0" smtClean="0">
                <a:latin typeface="+mj-ea"/>
                <a:ea typeface="+mj-ea"/>
              </a:rPr>
              <a:t>500</a:t>
            </a:r>
            <a:r>
              <a:rPr lang="zh-CN" altLang="en-US" sz="2400" dirty="0" smtClean="0">
                <a:latin typeface="+mj-ea"/>
                <a:ea typeface="+mj-ea"/>
              </a:rPr>
              <a:t>万倍，相当于每个人平均</a:t>
            </a:r>
            <a:r>
              <a:rPr lang="en-US" altLang="zh-CN" sz="2400" dirty="0" smtClean="0">
                <a:latin typeface="+mj-ea"/>
                <a:ea typeface="+mj-ea"/>
              </a:rPr>
              <a:t>45G</a:t>
            </a:r>
            <a:r>
              <a:rPr lang="zh-CN" altLang="en-US" sz="2400" dirty="0" smtClean="0">
                <a:latin typeface="+mj-ea"/>
                <a:ea typeface="+mj-ea"/>
              </a:rPr>
              <a:t>。</a:t>
            </a:r>
            <a:endParaRPr lang="en-US" altLang="zh-CN" sz="2400" dirty="0" smtClean="0">
              <a:latin typeface="+mj-ea"/>
              <a:ea typeface="+mj-ea"/>
            </a:endParaRPr>
          </a:p>
          <a:p>
            <a:pPr eaLnBrk="1" hangingPunct="1"/>
            <a:endParaRPr lang="en-US" altLang="zh-CN" sz="2400" dirty="0" smtClean="0">
              <a:latin typeface="+mj-ea"/>
              <a:ea typeface="+mj-ea"/>
            </a:endParaRPr>
          </a:p>
          <a:p>
            <a:pPr eaLnBrk="1" hangingPunct="1"/>
            <a:r>
              <a:rPr lang="zh-CN" altLang="en-US" sz="2400" dirty="0" smtClean="0">
                <a:latin typeface="+mj-ea"/>
                <a:ea typeface="+mj-ea"/>
              </a:rPr>
              <a:t>据爱立信预测，</a:t>
            </a:r>
            <a:r>
              <a:rPr lang="en-US" altLang="zh-CN" sz="2400" dirty="0" smtClean="0">
                <a:latin typeface="+mj-ea"/>
                <a:ea typeface="+mj-ea"/>
              </a:rPr>
              <a:t>2020</a:t>
            </a:r>
            <a:r>
              <a:rPr lang="zh-CN" altLang="en-US" sz="2400" dirty="0" smtClean="0">
                <a:latin typeface="+mj-ea"/>
                <a:ea typeface="+mj-ea"/>
              </a:rPr>
              <a:t>年后移动数据流量将增加</a:t>
            </a:r>
            <a:r>
              <a:rPr lang="en-US" altLang="zh-CN" sz="2400" dirty="0" smtClean="0">
                <a:latin typeface="+mj-ea"/>
                <a:ea typeface="+mj-ea"/>
              </a:rPr>
              <a:t>1000</a:t>
            </a:r>
            <a:r>
              <a:rPr lang="zh-CN" altLang="en-US" sz="2400" dirty="0" smtClean="0">
                <a:latin typeface="+mj-ea"/>
                <a:ea typeface="+mj-ea"/>
              </a:rPr>
              <a:t>倍以上。</a:t>
            </a:r>
            <a:endParaRPr lang="en-US" altLang="zh-CN" sz="2400" dirty="0" smtClean="0">
              <a:latin typeface="+mj-ea"/>
              <a:ea typeface="+mj-ea"/>
            </a:endParaRPr>
          </a:p>
          <a:p>
            <a:pPr eaLnBrk="1" hangingPunct="1"/>
            <a:endParaRPr lang="en-US" altLang="zh-CN" sz="2400" dirty="0" smtClean="0">
              <a:latin typeface="+mj-ea"/>
              <a:ea typeface="+mj-ea"/>
            </a:endParaRPr>
          </a:p>
          <a:p>
            <a:pPr eaLnBrk="1" hangingPunct="1"/>
            <a:r>
              <a:rPr lang="zh-CN" altLang="en-US" sz="2400" dirty="0" smtClean="0">
                <a:latin typeface="+mj-ea"/>
                <a:ea typeface="+mj-ea"/>
              </a:rPr>
              <a:t>文本信息以外的信息量巨大。比如各种统计、调查、观测数据，各种多媒体信息，远超过文字信息量的增长。</a:t>
            </a:r>
          </a:p>
        </p:txBody>
      </p:sp>
      <p:sp>
        <p:nvSpPr>
          <p:cNvPr id="49156" name="日期占位符 3"/>
          <p:cNvSpPr>
            <a:spLocks noGrp="1"/>
          </p:cNvSpPr>
          <p:nvPr>
            <p:ph type="dt" sz="half" idx="10"/>
          </p:nvPr>
        </p:nvSpPr>
        <p:spPr bwMode="auto">
          <a:xfrm>
            <a:off x="6786578" y="6143644"/>
            <a:ext cx="2133600" cy="476250"/>
          </a:xfrm>
          <a:prstGeom prst="rect">
            <a:avLst/>
          </a:prstGeom>
          <a:noFill/>
          <a:ln>
            <a:miter lim="800000"/>
            <a:headEnd/>
            <a:tailEnd/>
          </a:ln>
        </p:spPr>
        <p:txBody>
          <a:bodyPr/>
          <a:lstStyle/>
          <a:p>
            <a:fld id="{4DC4F1C8-4F84-4FEB-AA7B-0AD1660CD78B}" type="datetime1">
              <a:rPr lang="zh-CN" altLang="en-US" smtClean="0"/>
              <a:pPr/>
              <a:t>2013-06-06</a:t>
            </a:fld>
            <a:endParaRPr lang="zh-CN" altLang="en-US" dirty="0"/>
          </a:p>
        </p:txBody>
      </p:sp>
      <p:sp>
        <p:nvSpPr>
          <p:cNvPr id="6" name="灯片编号占位符 5"/>
          <p:cNvSpPr>
            <a:spLocks noGrp="1"/>
          </p:cNvSpPr>
          <p:nvPr>
            <p:ph type="sldNum" sz="quarter" idx="12"/>
          </p:nvPr>
        </p:nvSpPr>
        <p:spPr>
          <a:xfrm>
            <a:off x="357158" y="6143644"/>
            <a:ext cx="470426" cy="365125"/>
          </a:xfrm>
        </p:spPr>
        <p:txBody>
          <a:bodyPr/>
          <a:lstStyle/>
          <a:p>
            <a:fld id="{59ABE186-533F-4AE8-B49B-7FFB07462F47}" type="slidenum">
              <a:rPr lang="zh-CN" altLang="en-US" smtClean="0"/>
              <a:pPr/>
              <a:t>31</a:t>
            </a:fld>
            <a:endParaRPr lang="en-US" altLang="zh-CN" dirty="0"/>
          </a:p>
        </p:txBody>
      </p:sp>
    </p:spTree>
    <p:extLst>
      <p:ext uri="{BB962C8B-B14F-4D97-AF65-F5344CB8AC3E}">
        <p14:creationId xmlns:p14="http://schemas.microsoft.com/office/powerpoint/2010/main" val="407401650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7"/>
          <p:cNvSpPr>
            <a:spLocks noGrp="1"/>
          </p:cNvSpPr>
          <p:nvPr>
            <p:ph type="title"/>
          </p:nvPr>
        </p:nvSpPr>
        <p:spPr>
          <a:xfrm>
            <a:off x="457200" y="274638"/>
            <a:ext cx="8229600" cy="562074"/>
          </a:xfrm>
        </p:spPr>
        <p:txBody>
          <a:bodyPr>
            <a:normAutofit/>
          </a:bodyPr>
          <a:lstStyle/>
          <a:p>
            <a:r>
              <a:rPr lang="zh-CN" altLang="en-US" sz="2800" dirty="0" smtClean="0"/>
              <a:t>我国信息技术跨越式发展</a:t>
            </a:r>
            <a:endParaRPr lang="zh-CN" altLang="en-US" sz="2800" dirty="0"/>
          </a:p>
        </p:txBody>
      </p:sp>
      <p:sp>
        <p:nvSpPr>
          <p:cNvPr id="9" name="文本占位符 8"/>
          <p:cNvSpPr>
            <a:spLocks noGrp="1"/>
          </p:cNvSpPr>
          <p:nvPr>
            <p:ph type="body" idx="1"/>
          </p:nvPr>
        </p:nvSpPr>
        <p:spPr>
          <a:xfrm>
            <a:off x="457200" y="1600200"/>
            <a:ext cx="4040188" cy="1114420"/>
          </a:xfrm>
        </p:spPr>
        <p:txBody>
          <a:bodyPr>
            <a:normAutofit lnSpcReduction="10000"/>
          </a:bodyPr>
          <a:lstStyle/>
          <a:p>
            <a:r>
              <a:rPr lang="zh-CN" altLang="zh-CN" b="0" dirty="0" smtClean="0">
                <a:latin typeface="+mj-ea"/>
                <a:ea typeface="+mj-ea"/>
              </a:rPr>
              <a:t>峰值速度</a:t>
            </a:r>
            <a:r>
              <a:rPr lang="en-US" altLang="zh-CN" b="0" dirty="0" smtClean="0">
                <a:latin typeface="+mj-ea"/>
                <a:ea typeface="+mj-ea"/>
              </a:rPr>
              <a:t>4700</a:t>
            </a:r>
            <a:r>
              <a:rPr lang="zh-CN" altLang="zh-CN" b="0" dirty="0" smtClean="0">
                <a:latin typeface="+mj-ea"/>
                <a:ea typeface="+mj-ea"/>
              </a:rPr>
              <a:t>万亿次、持续速度</a:t>
            </a:r>
            <a:r>
              <a:rPr lang="en-US" altLang="zh-CN" b="0" dirty="0" smtClean="0">
                <a:latin typeface="+mj-ea"/>
                <a:ea typeface="+mj-ea"/>
              </a:rPr>
              <a:t>2566</a:t>
            </a:r>
            <a:r>
              <a:rPr lang="zh-CN" altLang="zh-CN" b="0" dirty="0" smtClean="0">
                <a:latin typeface="+mj-ea"/>
                <a:ea typeface="+mj-ea"/>
              </a:rPr>
              <a:t>万亿次每秒浮点运算，性能位居世界第一</a:t>
            </a:r>
            <a:endParaRPr lang="zh-CN" altLang="en-US" b="0" dirty="0">
              <a:latin typeface="+mj-ea"/>
              <a:ea typeface="+mj-ea"/>
            </a:endParaRPr>
          </a:p>
        </p:txBody>
      </p:sp>
      <p:pic>
        <p:nvPicPr>
          <p:cNvPr id="14" name="内容占位符 13" descr="天河一号.jpg"/>
          <p:cNvPicPr>
            <a:picLocks noGrp="1" noChangeAspect="1"/>
          </p:cNvPicPr>
          <p:nvPr>
            <p:ph sz="half" idx="2"/>
          </p:nvPr>
        </p:nvPicPr>
        <p:blipFill>
          <a:blip r:embed="rId2" cstate="print"/>
          <a:stretch>
            <a:fillRect/>
          </a:stretch>
        </p:blipFill>
        <p:spPr>
          <a:xfrm>
            <a:off x="428596" y="3143248"/>
            <a:ext cx="4040188" cy="2714644"/>
          </a:xfrm>
        </p:spPr>
      </p:pic>
      <p:sp>
        <p:nvSpPr>
          <p:cNvPr id="10" name="文本占位符 9"/>
          <p:cNvSpPr>
            <a:spLocks noGrp="1"/>
          </p:cNvSpPr>
          <p:nvPr>
            <p:ph type="body" sz="quarter" idx="3"/>
          </p:nvPr>
        </p:nvSpPr>
        <p:spPr>
          <a:xfrm>
            <a:off x="4645025" y="1600200"/>
            <a:ext cx="4213255" cy="1114420"/>
          </a:xfrm>
        </p:spPr>
        <p:txBody>
          <a:bodyPr>
            <a:normAutofit fontScale="92500"/>
          </a:bodyPr>
          <a:lstStyle/>
          <a:p>
            <a:r>
              <a:rPr lang="zh-CN" altLang="en-US" b="0" dirty="0" smtClean="0">
                <a:latin typeface="+mj-ea"/>
              </a:rPr>
              <a:t>峰值达</a:t>
            </a:r>
            <a:r>
              <a:rPr lang="en-US" altLang="zh-CN" b="0" dirty="0" smtClean="0">
                <a:latin typeface="+mj-ea"/>
              </a:rPr>
              <a:t>3000</a:t>
            </a:r>
            <a:r>
              <a:rPr lang="zh-CN" altLang="en-US" b="0" dirty="0" smtClean="0">
                <a:latin typeface="+mj-ea"/>
              </a:rPr>
              <a:t>万亿次</a:t>
            </a:r>
            <a:r>
              <a:rPr lang="en-US" altLang="zh-CN" b="0" dirty="0" smtClean="0">
                <a:latin typeface="+mj-ea"/>
              </a:rPr>
              <a:t>(3PFlops)</a:t>
            </a:r>
            <a:r>
              <a:rPr lang="zh-CN" altLang="en-US" b="0" dirty="0" smtClean="0">
                <a:latin typeface="+mj-ea"/>
              </a:rPr>
              <a:t>，每秒实测</a:t>
            </a:r>
            <a:r>
              <a:rPr lang="en-US" altLang="zh-CN" b="0" dirty="0" err="1" smtClean="0">
                <a:latin typeface="+mj-ea"/>
              </a:rPr>
              <a:t>Linpack</a:t>
            </a:r>
            <a:r>
              <a:rPr lang="zh-CN" altLang="en-US" b="0" dirty="0" smtClean="0">
                <a:latin typeface="+mj-ea"/>
              </a:rPr>
              <a:t>值达</a:t>
            </a:r>
            <a:r>
              <a:rPr lang="en-US" altLang="zh-CN" b="0" dirty="0" smtClean="0">
                <a:latin typeface="+mj-ea"/>
              </a:rPr>
              <a:t>1271</a:t>
            </a:r>
            <a:r>
              <a:rPr lang="zh-CN" altLang="en-US" b="0" dirty="0" smtClean="0">
                <a:latin typeface="+mj-ea"/>
              </a:rPr>
              <a:t>万亿次，性能位居世界第三</a:t>
            </a:r>
            <a:endParaRPr lang="zh-CN" altLang="en-US" b="0" dirty="0">
              <a:latin typeface="+mj-ea"/>
            </a:endParaRPr>
          </a:p>
        </p:txBody>
      </p:sp>
      <p:pic>
        <p:nvPicPr>
          <p:cNvPr id="16" name="内容占位符 15" descr="曙光星云1.jpg"/>
          <p:cNvPicPr>
            <a:picLocks noGrp="1" noChangeAspect="1"/>
          </p:cNvPicPr>
          <p:nvPr>
            <p:ph sz="quarter" idx="4"/>
          </p:nvPr>
        </p:nvPicPr>
        <p:blipFill>
          <a:blip r:embed="rId3" cstate="print"/>
          <a:stretch>
            <a:fillRect/>
          </a:stretch>
        </p:blipFill>
        <p:spPr>
          <a:xfrm>
            <a:off x="4713287" y="3093244"/>
            <a:ext cx="3905250" cy="2114550"/>
          </a:xfrm>
        </p:spPr>
      </p:pic>
      <p:sp>
        <p:nvSpPr>
          <p:cNvPr id="4" name="日期占位符 3"/>
          <p:cNvSpPr>
            <a:spLocks noGrp="1"/>
          </p:cNvSpPr>
          <p:nvPr>
            <p:ph type="dt" sz="half" idx="10"/>
          </p:nvPr>
        </p:nvSpPr>
        <p:spPr>
          <a:xfrm>
            <a:off x="6786578" y="6286520"/>
            <a:ext cx="2133600" cy="365125"/>
          </a:xfrm>
        </p:spPr>
        <p:txBody>
          <a:bodyPr/>
          <a:lstStyle/>
          <a:p>
            <a:pPr>
              <a:defRPr/>
            </a:pPr>
            <a:fld id="{B5ECB873-B05B-460B-9D75-1FD7B21CAAFA}" type="datetime1">
              <a:rPr lang="zh-CN" altLang="en-US" smtClean="0"/>
              <a:pPr>
                <a:defRPr/>
              </a:pPr>
              <a:t>2013-06-06</a:t>
            </a:fld>
            <a:endParaRPr lang="en-GB" altLang="zh-CN" dirty="0"/>
          </a:p>
        </p:txBody>
      </p:sp>
      <p:sp>
        <p:nvSpPr>
          <p:cNvPr id="11" name="灯片编号占位符 10"/>
          <p:cNvSpPr>
            <a:spLocks noGrp="1"/>
          </p:cNvSpPr>
          <p:nvPr>
            <p:ph type="sldNum" sz="quarter" idx="12"/>
          </p:nvPr>
        </p:nvSpPr>
        <p:spPr>
          <a:xfrm>
            <a:off x="357158" y="6237312"/>
            <a:ext cx="542434" cy="414333"/>
          </a:xfrm>
        </p:spPr>
        <p:txBody>
          <a:bodyPr/>
          <a:lstStyle/>
          <a:p>
            <a:fld id="{963BEE53-60F8-4310-9D6D-98EBE8A88996}" type="slidenum">
              <a:rPr lang="zh-CN" altLang="en-US" smtClean="0"/>
              <a:pPr/>
              <a:t>32</a:t>
            </a:fld>
            <a:endParaRPr lang="en-US" altLang="zh-CN" dirty="0"/>
          </a:p>
        </p:txBody>
      </p:sp>
      <p:sp>
        <p:nvSpPr>
          <p:cNvPr id="17" name="TextBox 16"/>
          <p:cNvSpPr txBox="1"/>
          <p:nvPr/>
        </p:nvSpPr>
        <p:spPr>
          <a:xfrm>
            <a:off x="500034" y="3429000"/>
            <a:ext cx="2520280" cy="338554"/>
          </a:xfrm>
          <a:prstGeom prst="rect">
            <a:avLst/>
          </a:prstGeom>
          <a:noFill/>
        </p:spPr>
        <p:txBody>
          <a:bodyPr wrap="square" rtlCol="0">
            <a:spAutoFit/>
          </a:bodyPr>
          <a:lstStyle/>
          <a:p>
            <a:r>
              <a:rPr lang="zh-CN" altLang="en-US" sz="1600" b="1" dirty="0" smtClean="0">
                <a:solidFill>
                  <a:schemeClr val="bg1"/>
                </a:solidFill>
              </a:rPr>
              <a:t>天河一号超级计算机</a:t>
            </a:r>
            <a:endParaRPr lang="zh-CN" altLang="en-US" sz="1600" b="1" dirty="0">
              <a:solidFill>
                <a:schemeClr val="bg1"/>
              </a:solidFill>
            </a:endParaRPr>
          </a:p>
        </p:txBody>
      </p:sp>
    </p:spTree>
    <p:extLst>
      <p:ext uri="{BB962C8B-B14F-4D97-AF65-F5344CB8AC3E}">
        <p14:creationId xmlns:p14="http://schemas.microsoft.com/office/powerpoint/2010/main" val="329675897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标题 9"/>
          <p:cNvSpPr>
            <a:spLocks noGrp="1"/>
          </p:cNvSpPr>
          <p:nvPr>
            <p:ph type="title"/>
          </p:nvPr>
        </p:nvSpPr>
        <p:spPr>
          <a:xfrm>
            <a:off x="827584" y="692696"/>
            <a:ext cx="7772400" cy="648072"/>
          </a:xfrm>
        </p:spPr>
        <p:txBody>
          <a:bodyPr>
            <a:normAutofit/>
          </a:bodyPr>
          <a:lstStyle/>
          <a:p>
            <a:endParaRPr lang="zh-CN" altLang="en-US" sz="1800" dirty="0">
              <a:solidFill>
                <a:schemeClr val="tx1"/>
              </a:solidFill>
            </a:endParaRPr>
          </a:p>
        </p:txBody>
      </p:sp>
      <p:pic>
        <p:nvPicPr>
          <p:cNvPr id="9" name="内容占位符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736" y="3645024"/>
            <a:ext cx="4762500" cy="2676525"/>
          </a:xfrm>
        </p:spPr>
      </p:pic>
      <p:sp>
        <p:nvSpPr>
          <p:cNvPr id="5" name="日期占位符 4"/>
          <p:cNvSpPr>
            <a:spLocks noGrp="1"/>
          </p:cNvSpPr>
          <p:nvPr>
            <p:ph type="dt" sz="half" idx="10"/>
          </p:nvPr>
        </p:nvSpPr>
        <p:spPr/>
        <p:txBody>
          <a:bodyPr/>
          <a:lstStyle/>
          <a:p>
            <a:fld id="{B3CFF83B-065A-4197-8805-0F04883DD604}" type="datetime1">
              <a:rPr lang="zh-CN" altLang="en-US" smtClean="0"/>
              <a:pPr/>
              <a:t>2013-06-06</a:t>
            </a:fld>
            <a:endParaRPr lang="en-US" altLang="zh-CN"/>
          </a:p>
        </p:txBody>
      </p:sp>
      <p:sp>
        <p:nvSpPr>
          <p:cNvPr id="6" name="灯片编号占位符 5"/>
          <p:cNvSpPr>
            <a:spLocks noGrp="1"/>
          </p:cNvSpPr>
          <p:nvPr>
            <p:ph type="sldNum" sz="quarter" idx="12"/>
          </p:nvPr>
        </p:nvSpPr>
        <p:spPr/>
        <p:txBody>
          <a:bodyPr/>
          <a:lstStyle/>
          <a:p>
            <a:fld id="{963BEE53-60F8-4310-9D6D-98EBE8A88996}" type="slidenum">
              <a:rPr lang="zh-CN" altLang="en-US" smtClean="0"/>
              <a:pPr/>
              <a:t>33</a:t>
            </a:fld>
            <a:endParaRPr lang="en-US" altLang="zh-CN"/>
          </a:p>
        </p:txBody>
      </p:sp>
      <p:sp>
        <p:nvSpPr>
          <p:cNvPr id="4" name="文本占位符 3"/>
          <p:cNvSpPr>
            <a:spLocks noGrp="1"/>
          </p:cNvSpPr>
          <p:nvPr>
            <p:ph type="body" sz="half" idx="4294967295"/>
          </p:nvPr>
        </p:nvSpPr>
        <p:spPr>
          <a:xfrm>
            <a:off x="827584" y="1844824"/>
            <a:ext cx="7561263" cy="1439862"/>
          </a:xfrm>
        </p:spPr>
        <p:txBody>
          <a:bodyPr>
            <a:normAutofit fontScale="85000" lnSpcReduction="20000"/>
          </a:bodyPr>
          <a:lstStyle/>
          <a:p>
            <a:r>
              <a:rPr lang="zh-CN" altLang="en-US" b="0" dirty="0" smtClean="0"/>
              <a:t>当前</a:t>
            </a:r>
            <a:r>
              <a:rPr lang="zh-CN" altLang="en-US" b="0" dirty="0"/>
              <a:t>世界冠军日本“京”具有最高每秒</a:t>
            </a:r>
            <a:r>
              <a:rPr lang="en-US" altLang="zh-CN" b="0" dirty="0"/>
              <a:t>8100</a:t>
            </a:r>
            <a:r>
              <a:rPr lang="zh-CN" altLang="en-US" b="0" dirty="0"/>
              <a:t>万亿次的浮点运算能力，可列入</a:t>
            </a:r>
            <a:r>
              <a:rPr lang="en-US" altLang="zh-CN" b="0" dirty="0"/>
              <a:t>1</a:t>
            </a:r>
            <a:r>
              <a:rPr lang="zh-CN" altLang="en-US" b="0" dirty="0"/>
              <a:t>亿亿次计算机的行列，是排名第二的中国天河一号</a:t>
            </a:r>
            <a:r>
              <a:rPr lang="en-US" altLang="zh-CN" b="0" dirty="0"/>
              <a:t>A</a:t>
            </a:r>
            <a:r>
              <a:rPr lang="zh-CN" altLang="en-US" b="0" dirty="0"/>
              <a:t>（峰值计算能力</a:t>
            </a:r>
            <a:r>
              <a:rPr lang="en-US" altLang="zh-CN" b="0" dirty="0"/>
              <a:t>2600</a:t>
            </a:r>
            <a:r>
              <a:rPr lang="zh-CN" altLang="en-US" b="0" dirty="0"/>
              <a:t>万亿次）的</a:t>
            </a:r>
            <a:r>
              <a:rPr lang="en-US" altLang="zh-CN" b="0" dirty="0"/>
              <a:t>3</a:t>
            </a:r>
            <a:r>
              <a:rPr lang="zh-CN" altLang="en-US" b="0" dirty="0"/>
              <a:t>倍之多。</a:t>
            </a:r>
            <a:endParaRPr lang="zh-CN" altLang="en-US" dirty="0"/>
          </a:p>
        </p:txBody>
      </p:sp>
    </p:spTree>
    <p:extLst>
      <p:ext uri="{BB962C8B-B14F-4D97-AF65-F5344CB8AC3E}">
        <p14:creationId xmlns:p14="http://schemas.microsoft.com/office/powerpoint/2010/main" val="11762347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0"/>
          <p:cNvSpPr>
            <a:spLocks noGrp="1"/>
          </p:cNvSpPr>
          <p:nvPr>
            <p:ph type="title"/>
          </p:nvPr>
        </p:nvSpPr>
        <p:spPr/>
        <p:txBody>
          <a:bodyPr>
            <a:noAutofit/>
          </a:bodyPr>
          <a:lstStyle/>
          <a:p>
            <a:pPr algn="l"/>
            <a:r>
              <a:rPr lang="zh-CN" altLang="en-US" sz="2400" b="0" dirty="0"/>
              <a:t>国际超级计算机组织 </a:t>
            </a:r>
            <a:r>
              <a:rPr lang="zh-CN" altLang="en-US" sz="2400" b="0" dirty="0" smtClean="0"/>
              <a:t>今年</a:t>
            </a:r>
            <a:r>
              <a:rPr lang="en-US" altLang="zh-CN" sz="2400" b="0" dirty="0" smtClean="0"/>
              <a:t>6</a:t>
            </a:r>
            <a:r>
              <a:rPr lang="zh-CN" altLang="en-US" sz="2400" b="0" dirty="0"/>
              <a:t>月</a:t>
            </a:r>
            <a:r>
              <a:rPr lang="en-US" altLang="zh-CN" sz="2400" b="0" dirty="0"/>
              <a:t>18 </a:t>
            </a:r>
            <a:r>
              <a:rPr lang="zh-CN" altLang="en-US" sz="2400" b="0" dirty="0"/>
              <a:t>日公布最新的全球超级计算机 </a:t>
            </a:r>
            <a:r>
              <a:rPr lang="en-US" altLang="zh-CN" sz="2400" b="0" dirty="0"/>
              <a:t>500 </a:t>
            </a:r>
            <a:r>
              <a:rPr lang="zh-CN" altLang="en-US" sz="2400" b="0" dirty="0"/>
              <a:t>强名单，美国超级计算机重夺世界第 </a:t>
            </a:r>
            <a:r>
              <a:rPr lang="en-US" altLang="zh-CN" sz="2400" b="0" dirty="0"/>
              <a:t>1 </a:t>
            </a:r>
            <a:r>
              <a:rPr lang="zh-CN" altLang="en-US" sz="2400" b="0" dirty="0"/>
              <a:t>宝座，而中国超级计算机排名第 </a:t>
            </a:r>
            <a:r>
              <a:rPr lang="en-US" altLang="zh-CN" sz="2400" b="0" dirty="0" smtClean="0"/>
              <a:t>5</a:t>
            </a:r>
            <a:r>
              <a:rPr lang="zh-CN" altLang="en-US" sz="2400" b="0" dirty="0" smtClean="0"/>
              <a:t>。</a:t>
            </a:r>
            <a:endParaRPr lang="zh-CN" altLang="en-US" sz="2400" b="0" dirty="0"/>
          </a:p>
        </p:txBody>
      </p:sp>
      <p:sp>
        <p:nvSpPr>
          <p:cNvPr id="10" name="内容占位符 9"/>
          <p:cNvSpPr>
            <a:spLocks noGrp="1"/>
          </p:cNvSpPr>
          <p:nvPr>
            <p:ph sz="half" idx="1"/>
          </p:nvPr>
        </p:nvSpPr>
        <p:spPr>
          <a:xfrm>
            <a:off x="683568" y="1700808"/>
            <a:ext cx="3749040" cy="4176464"/>
          </a:xfrm>
        </p:spPr>
        <p:txBody>
          <a:bodyPr>
            <a:normAutofit fontScale="77500" lnSpcReduction="20000"/>
          </a:bodyPr>
          <a:lstStyle/>
          <a:p>
            <a:r>
              <a:rPr lang="zh-CN" altLang="en-US" dirty="0"/>
              <a:t>由美国国际商业机器公司 </a:t>
            </a:r>
            <a:r>
              <a:rPr lang="en-US" altLang="zh-CN" dirty="0"/>
              <a:t>(IBM) </a:t>
            </a:r>
            <a:r>
              <a:rPr lang="zh-CN" altLang="en-US" dirty="0"/>
              <a:t>最新研制的超级计算机“红杉”</a:t>
            </a:r>
            <a:r>
              <a:rPr lang="en-US" altLang="zh-CN" dirty="0"/>
              <a:t>(Sequoia) </a:t>
            </a:r>
            <a:r>
              <a:rPr lang="zh-CN" altLang="en-US" dirty="0"/>
              <a:t>，为美国夺得全球最快超级计算机宝座。这是继 </a:t>
            </a:r>
            <a:r>
              <a:rPr lang="en-US" altLang="zh-CN" dirty="0"/>
              <a:t>2009 </a:t>
            </a:r>
            <a:r>
              <a:rPr lang="zh-CN" altLang="en-US" dirty="0"/>
              <a:t>年后美国再次夺回“世界第一计算机”的头衔。</a:t>
            </a:r>
          </a:p>
          <a:p>
            <a:r>
              <a:rPr lang="zh-CN" altLang="en-US" dirty="0"/>
              <a:t>根据 </a:t>
            </a:r>
            <a:r>
              <a:rPr lang="en-US" altLang="zh-CN" dirty="0"/>
              <a:t>18 </a:t>
            </a:r>
            <a:r>
              <a:rPr lang="zh-CN" altLang="en-US" dirty="0"/>
              <a:t>日公布的数据，“红杉”的持续运算测试达到每秒 </a:t>
            </a:r>
            <a:r>
              <a:rPr lang="en-US" altLang="zh-CN" dirty="0"/>
              <a:t>16.324petaflops </a:t>
            </a:r>
            <a:r>
              <a:rPr lang="zh-CN" altLang="en-US" dirty="0"/>
              <a:t>，即每秒 </a:t>
            </a:r>
            <a:r>
              <a:rPr lang="en-US" altLang="zh-CN" dirty="0"/>
              <a:t>16324 </a:t>
            </a:r>
            <a:r>
              <a:rPr lang="zh-CN" altLang="en-US" dirty="0"/>
              <a:t>万亿次运算，其峰值指令周期高达每秒 </a:t>
            </a:r>
            <a:r>
              <a:rPr lang="en-US" altLang="zh-CN" dirty="0"/>
              <a:t>20132 </a:t>
            </a:r>
            <a:r>
              <a:rPr lang="zh-CN" altLang="en-US" dirty="0"/>
              <a:t>万亿次，令其他计算机望尘莫及。</a:t>
            </a:r>
          </a:p>
          <a:p>
            <a:endParaRPr lang="zh-CN" altLang="en-US" dirty="0"/>
          </a:p>
        </p:txBody>
      </p:sp>
      <p:pic>
        <p:nvPicPr>
          <p:cNvPr id="13" name="内容占位符 1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933950" y="2440229"/>
            <a:ext cx="3749675" cy="2587141"/>
          </a:xfrm>
        </p:spPr>
      </p:pic>
      <p:sp>
        <p:nvSpPr>
          <p:cNvPr id="5" name="日期占位符 4"/>
          <p:cNvSpPr>
            <a:spLocks noGrp="1"/>
          </p:cNvSpPr>
          <p:nvPr>
            <p:ph type="dt" sz="half" idx="10"/>
          </p:nvPr>
        </p:nvSpPr>
        <p:spPr/>
        <p:txBody>
          <a:bodyPr/>
          <a:lstStyle/>
          <a:p>
            <a:fld id="{B3CFF83B-065A-4197-8805-0F04883DD604}" type="datetime1">
              <a:rPr lang="zh-CN" altLang="en-US" smtClean="0"/>
              <a:pPr/>
              <a:t>2013-06-06</a:t>
            </a:fld>
            <a:endParaRPr lang="en-US" altLang="zh-CN"/>
          </a:p>
        </p:txBody>
      </p:sp>
      <p:sp>
        <p:nvSpPr>
          <p:cNvPr id="6" name="灯片编号占位符 5"/>
          <p:cNvSpPr>
            <a:spLocks noGrp="1"/>
          </p:cNvSpPr>
          <p:nvPr>
            <p:ph type="sldNum" sz="quarter" idx="12"/>
          </p:nvPr>
        </p:nvSpPr>
        <p:spPr/>
        <p:txBody>
          <a:bodyPr/>
          <a:lstStyle/>
          <a:p>
            <a:fld id="{963BEE53-60F8-4310-9D6D-98EBE8A88996}" type="slidenum">
              <a:rPr lang="zh-CN" altLang="en-US" smtClean="0"/>
              <a:pPr/>
              <a:t>34</a:t>
            </a:fld>
            <a:endParaRPr lang="en-US" altLang="zh-CN"/>
          </a:p>
        </p:txBody>
      </p:sp>
    </p:spTree>
    <p:extLst>
      <p:ext uri="{BB962C8B-B14F-4D97-AF65-F5344CB8AC3E}">
        <p14:creationId xmlns:p14="http://schemas.microsoft.com/office/powerpoint/2010/main" val="29172101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p:txBody>
          <a:bodyPr/>
          <a:lstStyle/>
          <a:p>
            <a:endParaRPr lang="zh-CN" altLang="en-US"/>
          </a:p>
        </p:txBody>
      </p:sp>
      <p:sp>
        <p:nvSpPr>
          <p:cNvPr id="6" name="内容占位符 5"/>
          <p:cNvSpPr>
            <a:spLocks noGrp="1"/>
          </p:cNvSpPr>
          <p:nvPr>
            <p:ph idx="1"/>
          </p:nvPr>
        </p:nvSpPr>
        <p:spPr/>
        <p:txBody>
          <a:bodyPr/>
          <a:lstStyle/>
          <a:p>
            <a:r>
              <a:rPr lang="zh-CN" altLang="en-US" sz="3600" dirty="0"/>
              <a:t>重庆将建</a:t>
            </a:r>
            <a:r>
              <a:rPr lang="en-US" altLang="zh-CN" sz="3600" dirty="0"/>
              <a:t>10</a:t>
            </a:r>
            <a:r>
              <a:rPr lang="zh-CN" altLang="en-US" sz="3600" dirty="0"/>
              <a:t>亿亿次超级计算机 为现冠军</a:t>
            </a:r>
            <a:r>
              <a:rPr lang="en-US" altLang="zh-CN" sz="3600" dirty="0"/>
              <a:t>10</a:t>
            </a:r>
            <a:r>
              <a:rPr lang="zh-CN" altLang="en-US" sz="3600" dirty="0"/>
              <a:t>倍</a:t>
            </a:r>
            <a:r>
              <a:rPr lang="en-US" altLang="zh-CN" sz="3600" dirty="0"/>
              <a:t/>
            </a:r>
            <a:br>
              <a:rPr lang="en-US" altLang="zh-CN" sz="3600" dirty="0"/>
            </a:br>
            <a:r>
              <a:rPr lang="en-US" altLang="zh-CN" dirty="0">
                <a:hlinkClick r:id="rId2"/>
              </a:rPr>
              <a:t>http://yn.people.com.cn/GB//</a:t>
            </a:r>
            <a:r>
              <a:rPr lang="en-US" altLang="zh-CN" dirty="0" smtClean="0">
                <a:hlinkClick r:id="rId2"/>
              </a:rPr>
              <a:t>news/domestic/n/2012/0219/c228494-16764734.html</a:t>
            </a:r>
            <a:endParaRPr lang="en-US" altLang="zh-CN" dirty="0" smtClean="0"/>
          </a:p>
          <a:p>
            <a:r>
              <a:rPr lang="zh-CN" altLang="en-US" dirty="0" smtClean="0"/>
              <a:t>日本文部省宣布，决定在</a:t>
            </a:r>
            <a:r>
              <a:rPr lang="en-US" altLang="zh-CN" dirty="0" smtClean="0"/>
              <a:t>2020</a:t>
            </a:r>
            <a:r>
              <a:rPr lang="zh-CN" altLang="en-US" dirty="0" smtClean="0"/>
              <a:t>年以前开发出下一代超级计算机，运行速度将达到日本目前最快的</a:t>
            </a:r>
            <a:r>
              <a:rPr lang="zh-CN" altLang="en-US" dirty="0"/>
              <a:t>超级计算机</a:t>
            </a:r>
            <a:r>
              <a:rPr lang="zh-CN" altLang="en-US" dirty="0" smtClean="0"/>
              <a:t>“京”的</a:t>
            </a:r>
            <a:r>
              <a:rPr lang="en-US" altLang="zh-CN" dirty="0" smtClean="0"/>
              <a:t>100</a:t>
            </a:r>
            <a:r>
              <a:rPr lang="zh-CN" altLang="en-US" dirty="0" smtClean="0"/>
              <a:t>倍。</a:t>
            </a:r>
            <a:endParaRPr lang="en-US" altLang="zh-CN" dirty="0" smtClean="0"/>
          </a:p>
          <a:p>
            <a:pPr marL="457200" lvl="1" indent="0">
              <a:buNone/>
            </a:pPr>
            <a:r>
              <a:rPr lang="zh-CN" altLang="en-US" sz="2400" dirty="0" smtClean="0"/>
              <a:t>                                                   </a:t>
            </a:r>
            <a:r>
              <a:rPr lang="en-US" altLang="zh-CN" sz="2400" dirty="0" smtClean="0"/>
              <a:t>——</a:t>
            </a:r>
            <a:r>
              <a:rPr lang="zh-CN" altLang="en-US" sz="2400" dirty="0" smtClean="0"/>
              <a:t>（共同社东京</a:t>
            </a:r>
            <a:r>
              <a:rPr lang="en-US" altLang="zh-CN" sz="2400" dirty="0" smtClean="0"/>
              <a:t>5</a:t>
            </a:r>
            <a:r>
              <a:rPr lang="zh-CN" altLang="en-US" sz="2400" dirty="0" smtClean="0"/>
              <a:t>月</a:t>
            </a:r>
            <a:r>
              <a:rPr lang="en-US" altLang="zh-CN" sz="2400" dirty="0" smtClean="0"/>
              <a:t>8</a:t>
            </a:r>
            <a:r>
              <a:rPr lang="zh-CN" altLang="en-US" sz="2400" dirty="0" smtClean="0"/>
              <a:t>日电）</a:t>
            </a:r>
            <a:endParaRPr lang="zh-CN" altLang="en-US" sz="2400" dirty="0"/>
          </a:p>
        </p:txBody>
      </p:sp>
    </p:spTree>
    <p:extLst>
      <p:ext uri="{BB962C8B-B14F-4D97-AF65-F5344CB8AC3E}">
        <p14:creationId xmlns:p14="http://schemas.microsoft.com/office/powerpoint/2010/main" val="3284722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bwMode="auto">
          <a:xfrm>
            <a:off x="457200" y="692696"/>
            <a:ext cx="8229600" cy="64807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p>
            <a:r>
              <a:rPr lang="zh-CN" altLang="en-US" sz="3200" b="0" dirty="0" smtClean="0">
                <a:latin typeface="幼圆" pitchFamily="49" charset="-122"/>
                <a:ea typeface="幼圆" pitchFamily="49" charset="-122"/>
              </a:rPr>
              <a:t>美国提出未来十年高速</a:t>
            </a:r>
            <a:r>
              <a:rPr lang="en-US" altLang="zh-CN" sz="3200" b="0" dirty="0" smtClean="0">
                <a:latin typeface="幼圆" pitchFamily="49" charset="-122"/>
                <a:ea typeface="幼圆" pitchFamily="49" charset="-122"/>
              </a:rPr>
              <a:t>"</a:t>
            </a:r>
            <a:r>
              <a:rPr lang="zh-CN" altLang="en-US" sz="3200" b="0" dirty="0" smtClean="0">
                <a:latin typeface="幼圆" pitchFamily="49" charset="-122"/>
                <a:ea typeface="幼圆" pitchFamily="49" charset="-122"/>
              </a:rPr>
              <a:t>互联网蓝图</a:t>
            </a:r>
            <a:r>
              <a:rPr lang="en-US" altLang="zh-CN" sz="3200" b="0" dirty="0" smtClean="0">
                <a:latin typeface="幼圆" pitchFamily="49" charset="-122"/>
                <a:ea typeface="幼圆" pitchFamily="49" charset="-122"/>
              </a:rPr>
              <a:t>"</a:t>
            </a:r>
          </a:p>
        </p:txBody>
      </p:sp>
      <p:sp>
        <p:nvSpPr>
          <p:cNvPr id="23555" name="内容占位符 2"/>
          <p:cNvSpPr>
            <a:spLocks noGrp="1"/>
          </p:cNvSpPr>
          <p:nvPr>
            <p:ph idx="1"/>
          </p:nvPr>
        </p:nvSpPr>
        <p:spPr bwMode="auto">
          <a:xfrm>
            <a:off x="457200" y="1600200"/>
            <a:ext cx="7900988"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buFontTx/>
              <a:buNone/>
            </a:pPr>
            <a:r>
              <a:rPr lang="zh-CN" altLang="en-US" dirty="0" smtClean="0"/>
              <a:t>         </a:t>
            </a:r>
            <a:r>
              <a:rPr lang="zh-CN" altLang="en-US" sz="2400" dirty="0" smtClean="0">
                <a:latin typeface="幼圆" pitchFamily="49" charset="-122"/>
                <a:ea typeface="幼圆" pitchFamily="49" charset="-122"/>
              </a:rPr>
              <a:t>美国联邦通信委员会</a:t>
            </a:r>
            <a:r>
              <a:rPr lang="en-US" altLang="zh-CN" sz="2400" dirty="0" smtClean="0">
                <a:latin typeface="幼圆" pitchFamily="49" charset="-122"/>
                <a:ea typeface="幼圆" pitchFamily="49" charset="-122"/>
              </a:rPr>
              <a:t>(FCC)2010</a:t>
            </a:r>
            <a:r>
              <a:rPr lang="zh-CN" altLang="en-US" sz="2400" dirty="0" smtClean="0">
                <a:latin typeface="幼圆" pitchFamily="49" charset="-122"/>
                <a:ea typeface="幼圆" pitchFamily="49" charset="-122"/>
              </a:rPr>
              <a:t>年</a:t>
            </a:r>
            <a:r>
              <a:rPr lang="en-US" altLang="zh-CN" sz="2400" dirty="0" smtClean="0">
                <a:latin typeface="幼圆" pitchFamily="49" charset="-122"/>
                <a:ea typeface="幼圆" pitchFamily="49" charset="-122"/>
              </a:rPr>
              <a:t>3</a:t>
            </a:r>
            <a:r>
              <a:rPr lang="zh-CN" altLang="en-US" sz="2400" dirty="0" smtClean="0">
                <a:latin typeface="幼圆" pitchFamily="49" charset="-122"/>
                <a:ea typeface="幼圆" pitchFamily="49" charset="-122"/>
              </a:rPr>
              <a:t>月</a:t>
            </a:r>
            <a:r>
              <a:rPr lang="en-US" altLang="zh-CN" sz="2400" dirty="0" smtClean="0">
                <a:latin typeface="幼圆" pitchFamily="49" charset="-122"/>
                <a:ea typeface="幼圆" pitchFamily="49" charset="-122"/>
              </a:rPr>
              <a:t>15</a:t>
            </a:r>
            <a:r>
              <a:rPr lang="zh-CN" altLang="en-US" sz="2400" dirty="0" smtClean="0">
                <a:latin typeface="幼圆" pitchFamily="49" charset="-122"/>
                <a:ea typeface="幼圆" pitchFamily="49" charset="-122"/>
              </a:rPr>
              <a:t>日正式公布未来</a:t>
            </a:r>
            <a:r>
              <a:rPr lang="en-US" altLang="zh-CN" sz="2400" dirty="0" smtClean="0">
                <a:latin typeface="幼圆" pitchFamily="49" charset="-122"/>
                <a:ea typeface="幼圆" pitchFamily="49" charset="-122"/>
              </a:rPr>
              <a:t>10</a:t>
            </a:r>
            <a:r>
              <a:rPr lang="zh-CN" altLang="en-US" sz="2400" dirty="0" smtClean="0">
                <a:latin typeface="幼圆" pitchFamily="49" charset="-122"/>
                <a:ea typeface="幼圆" pitchFamily="49" charset="-122"/>
              </a:rPr>
              <a:t>年美国高速宽带发展计划，在</a:t>
            </a:r>
            <a:r>
              <a:rPr lang="en-US" altLang="zh-CN" sz="2400" dirty="0" smtClean="0">
                <a:latin typeface="幼圆" pitchFamily="49" charset="-122"/>
                <a:ea typeface="幼圆" pitchFamily="49" charset="-122"/>
              </a:rPr>
              <a:t>2020</a:t>
            </a:r>
            <a:r>
              <a:rPr lang="zh-CN" altLang="en-US" sz="2400" dirty="0" smtClean="0">
                <a:latin typeface="幼圆" pitchFamily="49" charset="-122"/>
                <a:ea typeface="幼圆" pitchFamily="49" charset="-122"/>
              </a:rPr>
              <a:t>年以前基本实现百兆宽带的家庭普及。其公布的</a:t>
            </a:r>
            <a:r>
              <a:rPr lang="en-US" altLang="zh-CN" sz="2400" dirty="0" smtClean="0">
                <a:latin typeface="幼圆" pitchFamily="49" charset="-122"/>
                <a:ea typeface="幼圆" pitchFamily="49" charset="-122"/>
              </a:rPr>
              <a:t>《</a:t>
            </a:r>
            <a:r>
              <a:rPr lang="zh-CN" altLang="en-US" sz="2400" dirty="0" smtClean="0">
                <a:latin typeface="幼圆" pitchFamily="49" charset="-122"/>
                <a:ea typeface="幼圆" pitchFamily="49" charset="-122"/>
              </a:rPr>
              <a:t>美国宽带上网计划</a:t>
            </a:r>
            <a:r>
              <a:rPr lang="en-US" altLang="zh-CN" sz="2400" dirty="0" smtClean="0">
                <a:latin typeface="幼圆" pitchFamily="49" charset="-122"/>
                <a:ea typeface="幼圆" pitchFamily="49" charset="-122"/>
              </a:rPr>
              <a:t>》(Connecting America : The National Broadband Plan)</a:t>
            </a:r>
            <a:r>
              <a:rPr lang="zh-CN" altLang="en-US" sz="2400" dirty="0" smtClean="0">
                <a:latin typeface="幼圆" pitchFamily="49" charset="-122"/>
                <a:ea typeface="幼圆" pitchFamily="49" charset="-122"/>
              </a:rPr>
              <a:t>包括，</a:t>
            </a:r>
            <a:r>
              <a:rPr lang="en-US" altLang="zh-CN" sz="2400" dirty="0" smtClean="0">
                <a:latin typeface="幼圆" pitchFamily="49" charset="-122"/>
                <a:ea typeface="幼圆" pitchFamily="49" charset="-122"/>
              </a:rPr>
              <a:t>2015</a:t>
            </a:r>
            <a:r>
              <a:rPr lang="zh-CN" altLang="en-US" sz="2400" dirty="0" smtClean="0">
                <a:latin typeface="幼圆" pitchFamily="49" charset="-122"/>
                <a:ea typeface="幼圆" pitchFamily="49" charset="-122"/>
              </a:rPr>
              <a:t>年以前实现美国</a:t>
            </a:r>
            <a:r>
              <a:rPr lang="en-US" altLang="zh-CN" sz="2400" dirty="0" smtClean="0">
                <a:latin typeface="幼圆" pitchFamily="49" charset="-122"/>
                <a:ea typeface="幼圆" pitchFamily="49" charset="-122"/>
              </a:rPr>
              <a:t>1</a:t>
            </a:r>
            <a:r>
              <a:rPr lang="zh-CN" altLang="en-US" sz="2400" dirty="0" smtClean="0">
                <a:latin typeface="幼圆" pitchFamily="49" charset="-122"/>
                <a:ea typeface="幼圆" pitchFamily="49" charset="-122"/>
              </a:rPr>
              <a:t>亿家庭互联网传输平均速度达每秒</a:t>
            </a:r>
            <a:r>
              <a:rPr lang="en-US" altLang="zh-CN" sz="2400" dirty="0" smtClean="0">
                <a:latin typeface="幼圆" pitchFamily="49" charset="-122"/>
                <a:ea typeface="幼圆" pitchFamily="49" charset="-122"/>
              </a:rPr>
              <a:t>50</a:t>
            </a:r>
            <a:r>
              <a:rPr lang="zh-CN" altLang="en-US" sz="2400" dirty="0" smtClean="0">
                <a:latin typeface="幼圆" pitchFamily="49" charset="-122"/>
                <a:ea typeface="幼圆" pitchFamily="49" charset="-122"/>
              </a:rPr>
              <a:t>兆</a:t>
            </a:r>
            <a:r>
              <a:rPr lang="en-US" altLang="zh-CN" sz="2400" dirty="0" smtClean="0">
                <a:latin typeface="幼圆" pitchFamily="49" charset="-122"/>
                <a:ea typeface="幼圆" pitchFamily="49" charset="-122"/>
              </a:rPr>
              <a:t>;2020</a:t>
            </a:r>
            <a:r>
              <a:rPr lang="zh-CN" altLang="en-US" sz="2400" dirty="0" smtClean="0">
                <a:latin typeface="幼圆" pitchFamily="49" charset="-122"/>
                <a:ea typeface="幼圆" pitchFamily="49" charset="-122"/>
              </a:rPr>
              <a:t>年以前，</a:t>
            </a:r>
            <a:r>
              <a:rPr lang="en-US" altLang="zh-CN" sz="2400" dirty="0" smtClean="0">
                <a:latin typeface="幼圆" pitchFamily="49" charset="-122"/>
                <a:ea typeface="幼圆" pitchFamily="49" charset="-122"/>
              </a:rPr>
              <a:t>90%</a:t>
            </a:r>
            <a:r>
              <a:rPr lang="zh-CN" altLang="en-US" sz="2400" dirty="0" smtClean="0">
                <a:latin typeface="幼圆" pitchFamily="49" charset="-122"/>
                <a:ea typeface="幼圆" pitchFamily="49" charset="-122"/>
              </a:rPr>
              <a:t>的美国家庭互联网传输平均速度达到每秒</a:t>
            </a:r>
            <a:r>
              <a:rPr lang="en-US" altLang="zh-CN" sz="2400" dirty="0" smtClean="0">
                <a:latin typeface="幼圆" pitchFamily="49" charset="-122"/>
                <a:ea typeface="幼圆" pitchFamily="49" charset="-122"/>
              </a:rPr>
              <a:t>100</a:t>
            </a:r>
            <a:r>
              <a:rPr lang="zh-CN" altLang="en-US" sz="2400" dirty="0" smtClean="0">
                <a:latin typeface="幼圆" pitchFamily="49" charset="-122"/>
                <a:ea typeface="幼圆" pitchFamily="49" charset="-122"/>
              </a:rPr>
              <a:t>兆</a:t>
            </a:r>
            <a:r>
              <a:rPr lang="en-US" altLang="zh-CN" sz="2400" dirty="0" smtClean="0">
                <a:latin typeface="幼圆" pitchFamily="49" charset="-122"/>
                <a:ea typeface="幼圆" pitchFamily="49" charset="-122"/>
              </a:rPr>
              <a:t>;</a:t>
            </a:r>
            <a:r>
              <a:rPr lang="zh-CN" altLang="en-US" sz="2400" dirty="0" smtClean="0">
                <a:latin typeface="幼圆" pitchFamily="49" charset="-122"/>
                <a:ea typeface="幼圆" pitchFamily="49" charset="-122"/>
              </a:rPr>
              <a:t>每个社区的医院、学校、图书馆、政府机关等将在</a:t>
            </a:r>
            <a:r>
              <a:rPr lang="en-US" altLang="zh-CN" sz="2400" dirty="0" smtClean="0">
                <a:latin typeface="幼圆" pitchFamily="49" charset="-122"/>
                <a:ea typeface="幼圆" pitchFamily="49" charset="-122"/>
              </a:rPr>
              <a:t>2020</a:t>
            </a:r>
            <a:r>
              <a:rPr lang="zh-CN" altLang="en-US" sz="2400" dirty="0" smtClean="0">
                <a:latin typeface="幼圆" pitchFamily="49" charset="-122"/>
                <a:ea typeface="幼圆" pitchFamily="49" charset="-122"/>
              </a:rPr>
              <a:t>年前实现每秒</a:t>
            </a:r>
            <a:r>
              <a:rPr lang="en-US" altLang="zh-CN" sz="2400" dirty="0" smtClean="0">
                <a:latin typeface="幼圆" pitchFamily="49" charset="-122"/>
                <a:ea typeface="幼圆" pitchFamily="49" charset="-122"/>
              </a:rPr>
              <a:t>1000</a:t>
            </a:r>
            <a:r>
              <a:rPr lang="zh-CN" altLang="en-US" sz="2400" dirty="0" smtClean="0">
                <a:latin typeface="幼圆" pitchFamily="49" charset="-122"/>
                <a:ea typeface="幼圆" pitchFamily="49" charset="-122"/>
              </a:rPr>
              <a:t>兆的网络连接。</a:t>
            </a:r>
          </a:p>
        </p:txBody>
      </p:sp>
      <p:sp>
        <p:nvSpPr>
          <p:cNvPr id="23556" name="日期占位符 4"/>
          <p:cNvSpPr>
            <a:spLocks noGrp="1"/>
          </p:cNvSpPr>
          <p:nvPr>
            <p:ph type="dt" sz="half" idx="10"/>
          </p:nvPr>
        </p:nvSpPr>
        <p:spPr bwMode="auto">
          <a:xfrm>
            <a:off x="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DF3C197C-EAC3-448B-9DDD-680A0EB67419}" type="datetime1">
              <a:rPr lang="zh-CN" altLang="en-US"/>
              <a:pPr eaLnBrk="1" hangingPunct="1"/>
              <a:t>2013-06-06</a:t>
            </a:fld>
            <a:endParaRPr lang="zh-CN" altLang="en-US"/>
          </a:p>
        </p:txBody>
      </p:sp>
      <p:sp>
        <p:nvSpPr>
          <p:cNvPr id="23557" name="灯片编号占位符 5"/>
          <p:cNvSpPr>
            <a:spLocks noGrp="1"/>
          </p:cNvSpPr>
          <p:nvPr>
            <p:ph type="sldNum" sz="quarter" idx="12"/>
          </p:nvPr>
        </p:nvSpPr>
        <p:spPr bwMode="auto">
          <a:xfrm>
            <a:off x="7010400" y="6245225"/>
            <a:ext cx="21336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4093D3EC-7C30-4D5B-B4C1-929C7B505942}" type="slidenum">
              <a:rPr lang="zh-CN" altLang="en-US"/>
              <a:pPr eaLnBrk="1" hangingPunct="1"/>
              <a:t>36</a:t>
            </a:fld>
            <a:endParaRPr lang="zh-CN" altLang="en-US"/>
          </a:p>
        </p:txBody>
      </p:sp>
      <p:sp>
        <p:nvSpPr>
          <p:cNvPr id="23558" name="TextBox 3"/>
          <p:cNvSpPr txBox="1">
            <a:spLocks noChangeArrowheads="1"/>
          </p:cNvSpPr>
          <p:nvPr/>
        </p:nvSpPr>
        <p:spPr bwMode="auto">
          <a:xfrm>
            <a:off x="3708400" y="4797425"/>
            <a:ext cx="4500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r>
              <a:rPr lang="en-US" altLang="zh-CN" sz="2000"/>
              <a:t>http://www.cnw.com.cn/zhoubao</a:t>
            </a:r>
            <a:r>
              <a:rPr lang="en-US" altLang="zh-CN"/>
              <a:t>/</a:t>
            </a:r>
            <a:endParaRPr lang="zh-CN" altLang="en-US"/>
          </a:p>
        </p:txBody>
      </p:sp>
    </p:spTree>
    <p:extLst>
      <p:ext uri="{BB962C8B-B14F-4D97-AF65-F5344CB8AC3E}">
        <p14:creationId xmlns:p14="http://schemas.microsoft.com/office/powerpoint/2010/main" val="210098672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914400" y="274638"/>
            <a:ext cx="7772400" cy="922114"/>
          </a:xfrm>
        </p:spPr>
        <p:txBody>
          <a:bodyPr>
            <a:normAutofit/>
          </a:bodyPr>
          <a:lstStyle/>
          <a:p>
            <a:r>
              <a:rPr lang="zh-CN" altLang="en-US" sz="3200" b="0" i="0" dirty="0">
                <a:latin typeface="幼圆" pitchFamily="49" charset="-122"/>
                <a:ea typeface="幼圆" pitchFamily="49" charset="-122"/>
              </a:rPr>
              <a:t>移动</a:t>
            </a:r>
            <a:r>
              <a:rPr lang="zh-CN" altLang="en-US" sz="3200" b="0" i="0" dirty="0" smtClean="0">
                <a:latin typeface="幼圆" pitchFamily="49" charset="-122"/>
                <a:ea typeface="幼圆" pitchFamily="49" charset="-122"/>
              </a:rPr>
              <a:t>互联网的发展</a:t>
            </a:r>
            <a:endParaRPr lang="zh-CN" altLang="en-US" sz="3200" b="0" i="0" dirty="0">
              <a:latin typeface="幼圆" pitchFamily="49" charset="-122"/>
              <a:ea typeface="幼圆" pitchFamily="49" charset="-122"/>
            </a:endParaRPr>
          </a:p>
        </p:txBody>
      </p:sp>
      <p:sp>
        <p:nvSpPr>
          <p:cNvPr id="81923" name="Rectangle 3"/>
          <p:cNvSpPr>
            <a:spLocks noGrp="1" noChangeArrowheads="1"/>
          </p:cNvSpPr>
          <p:nvPr>
            <p:ph idx="1"/>
          </p:nvPr>
        </p:nvSpPr>
        <p:spPr/>
        <p:txBody>
          <a:bodyPr>
            <a:normAutofit/>
          </a:bodyPr>
          <a:lstStyle/>
          <a:p>
            <a:pPr>
              <a:buNone/>
            </a:pPr>
            <a:r>
              <a:rPr lang="zh-CN" altLang="en-US" sz="2800" i="0" dirty="0" smtClean="0">
                <a:latin typeface="幼圆" pitchFamily="49" charset="-122"/>
                <a:ea typeface="幼圆" pitchFamily="49" charset="-122"/>
              </a:rPr>
              <a:t>摩根士丹利</a:t>
            </a:r>
            <a:r>
              <a:rPr lang="en-US" altLang="zh-CN" sz="2800" i="0" dirty="0" smtClean="0">
                <a:latin typeface="幼圆" pitchFamily="49" charset="-122"/>
                <a:ea typeface="幼圆" pitchFamily="49" charset="-122"/>
              </a:rPr>
              <a:t>2011《</a:t>
            </a:r>
            <a:r>
              <a:rPr lang="zh-CN" altLang="en-US" sz="2800" i="0" dirty="0">
                <a:latin typeface="幼圆" pitchFamily="49" charset="-122"/>
                <a:ea typeface="幼圆" pitchFamily="49" charset="-122"/>
              </a:rPr>
              <a:t>移动互联网报告</a:t>
            </a:r>
            <a:r>
              <a:rPr lang="en-US" altLang="zh-CN" sz="2800" i="0" dirty="0" smtClean="0">
                <a:latin typeface="幼圆" pitchFamily="49" charset="-122"/>
                <a:ea typeface="幼圆" pitchFamily="49" charset="-122"/>
              </a:rPr>
              <a:t>》</a:t>
            </a:r>
            <a:r>
              <a:rPr lang="zh-CN" altLang="en-US" sz="2800" i="0" dirty="0" smtClean="0">
                <a:latin typeface="幼圆" pitchFamily="49" charset="-122"/>
                <a:ea typeface="幼圆" pitchFamily="49" charset="-122"/>
              </a:rPr>
              <a:t>：</a:t>
            </a:r>
            <a:endParaRPr lang="en-US" altLang="zh-CN" sz="2800" i="0" dirty="0" smtClean="0">
              <a:latin typeface="幼圆" pitchFamily="49" charset="-122"/>
              <a:ea typeface="幼圆" pitchFamily="49" charset="-122"/>
            </a:endParaRPr>
          </a:p>
          <a:p>
            <a:pPr>
              <a:buNone/>
            </a:pPr>
            <a:endParaRPr lang="zh-CN" altLang="en-US" sz="2800" i="0" dirty="0">
              <a:latin typeface="幼圆" pitchFamily="49" charset="-122"/>
              <a:ea typeface="幼圆" pitchFamily="49" charset="-122"/>
            </a:endParaRPr>
          </a:p>
          <a:p>
            <a:r>
              <a:rPr lang="zh-CN" altLang="en-US" sz="2400" i="0" dirty="0" smtClean="0">
                <a:latin typeface="幼圆" pitchFamily="49" charset="-122"/>
                <a:ea typeface="幼圆" pitchFamily="49" charset="-122"/>
              </a:rPr>
              <a:t>移动</a:t>
            </a:r>
            <a:r>
              <a:rPr lang="zh-CN" altLang="en-US" sz="2400" i="0" dirty="0">
                <a:latin typeface="幼圆" pitchFamily="49" charset="-122"/>
                <a:ea typeface="幼圆" pitchFamily="49" charset="-122"/>
              </a:rPr>
              <a:t>互联网的增长速率跨越了桌面互联网，我们认为未来</a:t>
            </a:r>
            <a:r>
              <a:rPr lang="en-US" altLang="zh-CN" sz="2400" i="0" dirty="0">
                <a:latin typeface="幼圆" pitchFamily="49" charset="-122"/>
                <a:ea typeface="幼圆" pitchFamily="49" charset="-122"/>
              </a:rPr>
              <a:t>5</a:t>
            </a:r>
            <a:r>
              <a:rPr lang="zh-CN" altLang="en-US" sz="2400" i="0" dirty="0">
                <a:latin typeface="幼圆" pitchFamily="49" charset="-122"/>
                <a:ea typeface="幼圆" pitchFamily="49" charset="-122"/>
              </a:rPr>
              <a:t>年手机上网用户会跨越电脑上网</a:t>
            </a:r>
            <a:r>
              <a:rPr lang="zh-CN" altLang="en-US" sz="2400" i="0" dirty="0" smtClean="0">
                <a:latin typeface="幼圆" pitchFamily="49" charset="-122"/>
                <a:ea typeface="幼圆" pitchFamily="49" charset="-122"/>
              </a:rPr>
              <a:t>用户</a:t>
            </a:r>
            <a:endParaRPr lang="en-US" altLang="zh-CN" sz="2400" i="0" dirty="0" smtClean="0">
              <a:latin typeface="幼圆" pitchFamily="49" charset="-122"/>
              <a:ea typeface="幼圆" pitchFamily="49" charset="-122"/>
            </a:endParaRPr>
          </a:p>
          <a:p>
            <a:r>
              <a:rPr lang="en-GB" altLang="zh-CN" sz="2400" dirty="0"/>
              <a:t>2012</a:t>
            </a:r>
            <a:r>
              <a:rPr lang="zh-CN" altLang="zh-CN" sz="2400" dirty="0"/>
              <a:t>年全球智能手机出货量将会超越个人电脑的出货</a:t>
            </a:r>
            <a:r>
              <a:rPr lang="zh-CN" altLang="zh-CN" sz="2400" dirty="0" smtClean="0"/>
              <a:t>量</a:t>
            </a:r>
            <a:endParaRPr lang="zh-CN" altLang="en-US" sz="2400" i="0" dirty="0">
              <a:latin typeface="幼圆" pitchFamily="49" charset="-122"/>
              <a:ea typeface="幼圆" pitchFamily="49" charset="-122"/>
            </a:endParaRPr>
          </a:p>
          <a:p>
            <a:r>
              <a:rPr lang="zh-CN" altLang="en-US" sz="2400" i="0" dirty="0" smtClean="0">
                <a:latin typeface="幼圆" pitchFamily="49" charset="-122"/>
                <a:ea typeface="幼圆" pitchFamily="49" charset="-122"/>
              </a:rPr>
              <a:t>移动</a:t>
            </a:r>
            <a:r>
              <a:rPr lang="zh-CN" altLang="en-US" sz="2400" i="0" dirty="0">
                <a:latin typeface="幼圆" pitchFamily="49" charset="-122"/>
                <a:ea typeface="幼圆" pitchFamily="49" charset="-122"/>
              </a:rPr>
              <a:t>互联网周期是</a:t>
            </a:r>
            <a:r>
              <a:rPr lang="en-US" altLang="zh-CN" sz="2400" i="0" dirty="0">
                <a:latin typeface="幼圆" pitchFamily="49" charset="-122"/>
                <a:ea typeface="幼圆" pitchFamily="49" charset="-122"/>
              </a:rPr>
              <a:t>50</a:t>
            </a:r>
            <a:r>
              <a:rPr lang="zh-CN" altLang="en-US" sz="2400" i="0" dirty="0">
                <a:latin typeface="幼圆" pitchFamily="49" charset="-122"/>
                <a:ea typeface="幼圆" pitchFamily="49" charset="-122"/>
              </a:rPr>
              <a:t>年来的第</a:t>
            </a:r>
            <a:r>
              <a:rPr lang="en-US" altLang="zh-CN" sz="2400" i="0" dirty="0">
                <a:latin typeface="幼圆" pitchFamily="49" charset="-122"/>
                <a:ea typeface="幼圆" pitchFamily="49" charset="-122"/>
              </a:rPr>
              <a:t>5</a:t>
            </a:r>
            <a:r>
              <a:rPr lang="zh-CN" altLang="en-US" sz="2400" i="0" dirty="0">
                <a:latin typeface="幼圆" pitchFamily="49" charset="-122"/>
                <a:ea typeface="幼圆" pitchFamily="49" charset="-122"/>
              </a:rPr>
              <a:t>个新技术周期．新技术周期维持</a:t>
            </a:r>
            <a:r>
              <a:rPr lang="en-US" altLang="zh-CN" sz="2400" i="0" dirty="0">
                <a:latin typeface="幼圆" pitchFamily="49" charset="-122"/>
                <a:ea typeface="幼圆" pitchFamily="49" charset="-122"/>
              </a:rPr>
              <a:t>10</a:t>
            </a:r>
            <a:r>
              <a:rPr lang="zh-CN" altLang="en-US" sz="2400" i="0" dirty="0">
                <a:latin typeface="幼圆" pitchFamily="49" charset="-122"/>
                <a:ea typeface="幼圆" pitchFamily="49" charset="-122"/>
              </a:rPr>
              <a:t>年</a:t>
            </a:r>
            <a:r>
              <a:rPr lang="zh-CN" altLang="en-US" sz="2400" i="0" dirty="0" smtClean="0">
                <a:latin typeface="幼圆" pitchFamily="49" charset="-122"/>
                <a:ea typeface="幼圆" pitchFamily="49" charset="-122"/>
              </a:rPr>
              <a:t>光阴</a:t>
            </a:r>
            <a:endParaRPr lang="zh-CN" altLang="en-US" sz="2400" i="0" dirty="0">
              <a:latin typeface="幼圆" pitchFamily="49" charset="-122"/>
              <a:ea typeface="幼圆" pitchFamily="49" charset="-122"/>
            </a:endParaRPr>
          </a:p>
          <a:p>
            <a:r>
              <a:rPr lang="zh-CN" altLang="en-US" sz="2400" i="0" dirty="0" smtClean="0">
                <a:latin typeface="幼圆" pitchFamily="49" charset="-122"/>
                <a:ea typeface="幼圆" pitchFamily="49" charset="-122"/>
              </a:rPr>
              <a:t>新技术</a:t>
            </a:r>
            <a:r>
              <a:rPr lang="zh-CN" altLang="en-US" sz="2400" i="0" dirty="0">
                <a:latin typeface="幼圆" pitchFamily="49" charset="-122"/>
                <a:ea typeface="幼圆" pitchFamily="49" charset="-122"/>
              </a:rPr>
              <a:t>特性包含：用户界面的改良，降低价格，扩大服务等等</a:t>
            </a:r>
          </a:p>
          <a:p>
            <a:pPr>
              <a:buFontTx/>
              <a:buNone/>
            </a:pPr>
            <a:endParaRPr lang="zh-CN" altLang="en-US" dirty="0">
              <a:ea typeface="宋体" pitchFamily="2" charset="-122"/>
            </a:endParaRPr>
          </a:p>
        </p:txBody>
      </p:sp>
      <p:sp>
        <p:nvSpPr>
          <p:cNvPr id="4" name="日期占位符 3"/>
          <p:cNvSpPr>
            <a:spLocks noGrp="1"/>
          </p:cNvSpPr>
          <p:nvPr>
            <p:ph type="dt" sz="half" idx="10"/>
          </p:nvPr>
        </p:nvSpPr>
        <p:spPr/>
        <p:txBody>
          <a:bodyPr/>
          <a:lstStyle/>
          <a:p>
            <a:fld id="{AD9A7D22-8F17-4326-B9CD-E3396DA17FFE}"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37</a:t>
            </a:fld>
            <a:endParaRPr lang="en-US" altLang="zh-CN"/>
          </a:p>
        </p:txBody>
      </p:sp>
    </p:spTree>
    <p:extLst>
      <p:ext uri="{BB962C8B-B14F-4D97-AF65-F5344CB8AC3E}">
        <p14:creationId xmlns:p14="http://schemas.microsoft.com/office/powerpoint/2010/main" val="12160790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856892"/>
            <a:ext cx="7632848" cy="5735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26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标题 1"/>
          <p:cNvSpPr>
            <a:spLocks noGrp="1"/>
          </p:cNvSpPr>
          <p:nvPr>
            <p:ph type="title"/>
          </p:nvPr>
        </p:nvSpPr>
        <p:spPr bwMode="auto">
          <a:xfrm>
            <a:off x="457200" y="692696"/>
            <a:ext cx="8229600" cy="602704"/>
          </a:xfrm>
          <a:noFill/>
          <a:ln>
            <a:miter lim="800000"/>
            <a:headEnd/>
            <a:tailEnd/>
          </a:ln>
        </p:spPr>
        <p:txBody>
          <a:bodyPr vert="horz" wrap="square" lIns="91440" tIns="45720" rIns="91440" bIns="45720" numCol="1" anchor="t" anchorCtr="0" compatLnSpc="1">
            <a:prstTxWarp prst="textNoShape">
              <a:avLst/>
            </a:prstTxWarp>
            <a:normAutofit/>
          </a:bodyPr>
          <a:lstStyle/>
          <a:p>
            <a:pPr eaLnBrk="1" hangingPunct="1"/>
            <a:r>
              <a:rPr lang="zh-CN" altLang="en-US" sz="3200" b="0" dirty="0" smtClean="0"/>
              <a:t>手机的性能和功能在扩展</a:t>
            </a:r>
          </a:p>
        </p:txBody>
      </p:sp>
      <p:sp>
        <p:nvSpPr>
          <p:cNvPr id="47107" name="内容占位符 2"/>
          <p:cNvSpPr>
            <a:spLocks noGrp="1"/>
          </p:cNvSpPr>
          <p:nvPr>
            <p:ph idx="1"/>
          </p:nvPr>
        </p:nvSpPr>
        <p:spPr bwMode="auto">
          <a:xfrm>
            <a:off x="571472" y="1785926"/>
            <a:ext cx="8043890" cy="4411675"/>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zh-CN" altLang="en-US" sz="2400" dirty="0" smtClean="0">
                <a:latin typeface="+mn-ea"/>
              </a:rPr>
              <a:t>手机正在成为真正的“手机”，分辨率已达</a:t>
            </a:r>
            <a:r>
              <a:rPr lang="en-US" altLang="zh-CN" sz="2400" dirty="0" smtClean="0">
                <a:latin typeface="+mn-ea"/>
              </a:rPr>
              <a:t>1280 X 800</a:t>
            </a:r>
            <a:r>
              <a:rPr lang="zh-CN" altLang="en-US" sz="2400" dirty="0" smtClean="0">
                <a:latin typeface="+mn-ea"/>
              </a:rPr>
              <a:t>，</a:t>
            </a:r>
            <a:r>
              <a:rPr lang="en-US" altLang="zh-CN" sz="2400" dirty="0" smtClean="0">
                <a:latin typeface="+mn-ea"/>
              </a:rPr>
              <a:t>4G</a:t>
            </a:r>
            <a:r>
              <a:rPr lang="zh-CN" altLang="en-US" sz="2400" dirty="0" smtClean="0">
                <a:latin typeface="+mn-ea"/>
              </a:rPr>
              <a:t>速率达</a:t>
            </a:r>
            <a:r>
              <a:rPr lang="en-US" altLang="zh-CN" sz="2400" dirty="0" smtClean="0">
                <a:latin typeface="+mn-ea"/>
              </a:rPr>
              <a:t>1000M</a:t>
            </a:r>
          </a:p>
          <a:p>
            <a:pPr eaLnBrk="1" hangingPunct="1"/>
            <a:endParaRPr lang="en-US" altLang="zh-CN" sz="2400" dirty="0" smtClean="0">
              <a:latin typeface="+mn-ea"/>
            </a:endParaRPr>
          </a:p>
          <a:p>
            <a:pPr eaLnBrk="1" hangingPunct="1"/>
            <a:r>
              <a:rPr lang="zh-CN" altLang="en-US" sz="2400" dirty="0" smtClean="0">
                <a:latin typeface="+mn-ea"/>
              </a:rPr>
              <a:t>趋势：多媒化、生活化、个性化、衍生化、延伸化</a:t>
            </a:r>
            <a:endParaRPr lang="en-US" altLang="zh-CN" sz="2400" dirty="0" smtClean="0">
              <a:latin typeface="+mn-ea"/>
            </a:endParaRPr>
          </a:p>
          <a:p>
            <a:pPr eaLnBrk="1" hangingPunct="1"/>
            <a:endParaRPr lang="en-US" altLang="zh-CN" sz="2400" dirty="0" smtClean="0">
              <a:latin typeface="+mn-ea"/>
            </a:endParaRPr>
          </a:p>
          <a:p>
            <a:pPr eaLnBrk="1" hangingPunct="1"/>
            <a:r>
              <a:rPr lang="zh-CN" altLang="en-US" sz="2400" dirty="0" smtClean="0">
                <a:latin typeface="+mn-ea"/>
              </a:rPr>
              <a:t>现状：范围不断扩大、资源不断增加、应用不断丰富</a:t>
            </a:r>
            <a:endParaRPr lang="en-US" altLang="zh-CN" sz="2400" dirty="0" smtClean="0">
              <a:latin typeface="+mn-ea"/>
            </a:endParaRPr>
          </a:p>
          <a:p>
            <a:pPr eaLnBrk="1" hangingPunct="1"/>
            <a:endParaRPr lang="en-US" altLang="zh-CN" sz="2400" dirty="0" smtClean="0">
              <a:latin typeface="+mn-ea"/>
            </a:endParaRPr>
          </a:p>
          <a:p>
            <a:pPr eaLnBrk="1" hangingPunct="1"/>
            <a:r>
              <a:rPr lang="zh-CN" altLang="en-US" sz="2400" dirty="0" smtClean="0">
                <a:latin typeface="+mn-ea"/>
              </a:rPr>
              <a:t>未来：各种移动设备通过不同的应用来访问、检索、获取数字资源</a:t>
            </a:r>
          </a:p>
        </p:txBody>
      </p:sp>
      <p:sp>
        <p:nvSpPr>
          <p:cNvPr id="4" name="日期占位符 3"/>
          <p:cNvSpPr>
            <a:spLocks noGrp="1"/>
          </p:cNvSpPr>
          <p:nvPr>
            <p:ph type="dt" sz="half" idx="10"/>
          </p:nvPr>
        </p:nvSpPr>
        <p:spPr/>
        <p:txBody>
          <a:bodyPr/>
          <a:lstStyle/>
          <a:p>
            <a:fld id="{232C248F-F30F-4E5D-B709-AC5B69DBAE95}"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39</a:t>
            </a:fld>
            <a:endParaRPr lang="en-US" altLang="zh-CN"/>
          </a:p>
        </p:txBody>
      </p:sp>
    </p:spTree>
    <p:extLst>
      <p:ext uri="{BB962C8B-B14F-4D97-AF65-F5344CB8AC3E}">
        <p14:creationId xmlns:p14="http://schemas.microsoft.com/office/powerpoint/2010/main" val="91839468"/>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67544" y="620688"/>
            <a:ext cx="8229600" cy="784116"/>
          </a:xfrm>
        </p:spPr>
        <p:txBody>
          <a:bodyPr>
            <a:normAutofit/>
          </a:bodyPr>
          <a:lstStyle/>
          <a:p>
            <a:r>
              <a:rPr lang="zh-CN" altLang="en-US" sz="3200" b="0" i="0" dirty="0" smtClean="0">
                <a:latin typeface="幼圆" pitchFamily="49" charset="-122"/>
                <a:ea typeface="幼圆" pitchFamily="49" charset="-122"/>
              </a:rPr>
              <a:t>移动用户快速增长</a:t>
            </a:r>
            <a:endParaRPr lang="zh-CN" altLang="en-US" sz="3200" b="0" i="0" dirty="0">
              <a:latin typeface="幼圆" pitchFamily="49" charset="-122"/>
              <a:ea typeface="幼圆" pitchFamily="49" charset="-122"/>
            </a:endParaRPr>
          </a:p>
        </p:txBody>
      </p:sp>
      <p:sp>
        <p:nvSpPr>
          <p:cNvPr id="51203" name="Rectangle 3"/>
          <p:cNvSpPr>
            <a:spLocks noGrp="1" noChangeArrowheads="1"/>
          </p:cNvSpPr>
          <p:nvPr>
            <p:ph idx="1"/>
          </p:nvPr>
        </p:nvSpPr>
        <p:spPr>
          <a:xfrm>
            <a:off x="571472" y="1857364"/>
            <a:ext cx="8229600" cy="4215400"/>
          </a:xfrm>
        </p:spPr>
        <p:txBody>
          <a:bodyPr>
            <a:normAutofit/>
          </a:bodyPr>
          <a:lstStyle/>
          <a:p>
            <a:r>
              <a:rPr lang="zh-CN" altLang="en-US" sz="2400" dirty="0">
                <a:latin typeface="幼圆" pitchFamily="49" charset="-122"/>
                <a:ea typeface="幼圆" pitchFamily="49" charset="-122"/>
              </a:rPr>
              <a:t>中国电信手机用户</a:t>
            </a:r>
            <a:r>
              <a:rPr lang="zh-CN" altLang="en-US" sz="2400" dirty="0" smtClean="0">
                <a:latin typeface="幼圆" pitchFamily="49" charset="-122"/>
                <a:ea typeface="幼圆" pitchFamily="49" charset="-122"/>
              </a:rPr>
              <a:t>数量</a:t>
            </a:r>
            <a:r>
              <a:rPr lang="en-US" altLang="zh-CN" sz="2400" dirty="0" smtClean="0">
                <a:latin typeface="幼圆" pitchFamily="49" charset="-122"/>
                <a:ea typeface="幼圆" pitchFamily="49" charset="-122"/>
              </a:rPr>
              <a:t>2012</a:t>
            </a:r>
            <a:r>
              <a:rPr lang="zh-CN" altLang="en-US" sz="2400" dirty="0" smtClean="0">
                <a:latin typeface="幼圆" pitchFamily="49" charset="-122"/>
                <a:ea typeface="幼圆" pitchFamily="49" charset="-122"/>
              </a:rPr>
              <a:t>年</a:t>
            </a:r>
            <a:r>
              <a:rPr lang="en-US" altLang="zh-CN" sz="2400" dirty="0" smtClean="0">
                <a:latin typeface="幼圆" pitchFamily="49" charset="-122"/>
                <a:ea typeface="幼圆" pitchFamily="49" charset="-122"/>
              </a:rPr>
              <a:t>2</a:t>
            </a:r>
            <a:r>
              <a:rPr lang="zh-CN" altLang="en-US" sz="2400" dirty="0">
                <a:latin typeface="幼圆" pitchFamily="49" charset="-122"/>
                <a:ea typeface="幼圆" pitchFamily="49" charset="-122"/>
              </a:rPr>
              <a:t>月升至</a:t>
            </a:r>
            <a:r>
              <a:rPr lang="en-US" altLang="zh-CN" sz="2400" dirty="0">
                <a:latin typeface="幼圆" pitchFamily="49" charset="-122"/>
                <a:ea typeface="幼圆" pitchFamily="49" charset="-122"/>
              </a:rPr>
              <a:t>1.323</a:t>
            </a:r>
            <a:r>
              <a:rPr lang="zh-CN" altLang="en-US" sz="2400" dirty="0">
                <a:latin typeface="幼圆" pitchFamily="49" charset="-122"/>
                <a:ea typeface="幼圆" pitchFamily="49" charset="-122"/>
              </a:rPr>
              <a:t>亿户，包括</a:t>
            </a:r>
            <a:r>
              <a:rPr lang="en-US" altLang="zh-CN" sz="2400" dirty="0">
                <a:latin typeface="幼圆" pitchFamily="49" charset="-122"/>
                <a:ea typeface="幼圆" pitchFamily="49" charset="-122"/>
              </a:rPr>
              <a:t>4115</a:t>
            </a:r>
            <a:r>
              <a:rPr lang="zh-CN" altLang="en-US" sz="2400" dirty="0">
                <a:latin typeface="幼圆" pitchFamily="49" charset="-122"/>
                <a:ea typeface="幼圆" pitchFamily="49" charset="-122"/>
              </a:rPr>
              <a:t>万的</a:t>
            </a:r>
            <a:r>
              <a:rPr lang="en-US" altLang="zh-CN" sz="2400" dirty="0">
                <a:latin typeface="幼圆" pitchFamily="49" charset="-122"/>
                <a:ea typeface="幼圆" pitchFamily="49" charset="-122"/>
              </a:rPr>
              <a:t>3G</a:t>
            </a:r>
            <a:r>
              <a:rPr lang="zh-CN" altLang="en-US" sz="2400" dirty="0">
                <a:latin typeface="幼圆" pitchFamily="49" charset="-122"/>
                <a:ea typeface="幼圆" pitchFamily="49" charset="-122"/>
              </a:rPr>
              <a:t>用户；中国移动用户规模达到</a:t>
            </a:r>
            <a:r>
              <a:rPr lang="en-US" altLang="zh-CN" sz="2400" dirty="0">
                <a:latin typeface="幼圆" pitchFamily="49" charset="-122"/>
                <a:ea typeface="幼圆" pitchFamily="49" charset="-122"/>
              </a:rPr>
              <a:t>6.614</a:t>
            </a:r>
            <a:r>
              <a:rPr lang="zh-CN" altLang="en-US" sz="2400" dirty="0">
                <a:latin typeface="幼圆" pitchFamily="49" charset="-122"/>
                <a:ea typeface="幼圆" pitchFamily="49" charset="-122"/>
              </a:rPr>
              <a:t>亿户，包括</a:t>
            </a:r>
            <a:r>
              <a:rPr lang="en-US" altLang="zh-CN" sz="2400" dirty="0">
                <a:latin typeface="幼圆" pitchFamily="49" charset="-122"/>
                <a:ea typeface="幼圆" pitchFamily="49" charset="-122"/>
              </a:rPr>
              <a:t>5658</a:t>
            </a:r>
            <a:r>
              <a:rPr lang="zh-CN" altLang="en-US" sz="2400" dirty="0">
                <a:latin typeface="幼圆" pitchFamily="49" charset="-122"/>
                <a:ea typeface="幼圆" pitchFamily="49" charset="-122"/>
              </a:rPr>
              <a:t>万</a:t>
            </a:r>
            <a:r>
              <a:rPr lang="en-US" altLang="zh-CN" sz="2400" dirty="0">
                <a:latin typeface="幼圆" pitchFamily="49" charset="-122"/>
                <a:ea typeface="幼圆" pitchFamily="49" charset="-122"/>
              </a:rPr>
              <a:t>3G</a:t>
            </a:r>
            <a:r>
              <a:rPr lang="zh-CN" altLang="en-US" sz="2400" dirty="0">
                <a:latin typeface="幼圆" pitchFamily="49" charset="-122"/>
                <a:ea typeface="幼圆" pitchFamily="49" charset="-122"/>
              </a:rPr>
              <a:t>用户。而中国联通在</a:t>
            </a:r>
            <a:r>
              <a:rPr lang="en-US" altLang="zh-CN" sz="2400" dirty="0">
                <a:latin typeface="幼圆" pitchFamily="49" charset="-122"/>
                <a:ea typeface="幼圆" pitchFamily="49" charset="-122"/>
              </a:rPr>
              <a:t>3</a:t>
            </a:r>
            <a:r>
              <a:rPr lang="zh-CN" altLang="en-US" sz="2400" dirty="0">
                <a:latin typeface="幼圆" pitchFamily="49" charset="-122"/>
                <a:ea typeface="幼圆" pitchFamily="49" charset="-122"/>
              </a:rPr>
              <a:t>月</a:t>
            </a:r>
            <a:r>
              <a:rPr lang="en-US" altLang="zh-CN" sz="2400" dirty="0">
                <a:latin typeface="幼圆" pitchFamily="49" charset="-122"/>
                <a:ea typeface="幼圆" pitchFamily="49" charset="-122"/>
              </a:rPr>
              <a:t>15</a:t>
            </a:r>
            <a:r>
              <a:rPr lang="zh-CN" altLang="en-US" sz="2400" dirty="0">
                <a:latin typeface="幼圆" pitchFamily="49" charset="-122"/>
                <a:ea typeface="幼圆" pitchFamily="49" charset="-122"/>
              </a:rPr>
              <a:t>日提交给港交所的文件中称，公司拥有</a:t>
            </a:r>
            <a:r>
              <a:rPr lang="en-US" altLang="zh-CN" sz="2400" dirty="0">
                <a:latin typeface="幼圆" pitchFamily="49" charset="-122"/>
                <a:ea typeface="幼圆" pitchFamily="49" charset="-122"/>
              </a:rPr>
              <a:t>1.601</a:t>
            </a:r>
            <a:r>
              <a:rPr lang="zh-CN" altLang="en-US" sz="2400" dirty="0">
                <a:latin typeface="幼圆" pitchFamily="49" charset="-122"/>
                <a:ea typeface="幼圆" pitchFamily="49" charset="-122"/>
              </a:rPr>
              <a:t>亿的</a:t>
            </a:r>
            <a:r>
              <a:rPr lang="en-US" altLang="zh-CN" sz="2400" dirty="0">
                <a:latin typeface="幼圆" pitchFamily="49" charset="-122"/>
                <a:ea typeface="幼圆" pitchFamily="49" charset="-122"/>
              </a:rPr>
              <a:t>2G</a:t>
            </a:r>
            <a:r>
              <a:rPr lang="zh-CN" altLang="en-US" sz="2400" dirty="0">
                <a:latin typeface="幼圆" pitchFamily="49" charset="-122"/>
                <a:ea typeface="幼圆" pitchFamily="49" charset="-122"/>
              </a:rPr>
              <a:t>手机用户以及</a:t>
            </a:r>
            <a:r>
              <a:rPr lang="en-US" altLang="zh-CN" sz="2400" dirty="0">
                <a:latin typeface="幼圆" pitchFamily="49" charset="-122"/>
                <a:ea typeface="幼圆" pitchFamily="49" charset="-122"/>
              </a:rPr>
              <a:t>4590</a:t>
            </a:r>
            <a:r>
              <a:rPr lang="zh-CN" altLang="en-US" sz="2400" dirty="0">
                <a:latin typeface="幼圆" pitchFamily="49" charset="-122"/>
                <a:ea typeface="幼圆" pitchFamily="49" charset="-122"/>
              </a:rPr>
              <a:t>万的</a:t>
            </a:r>
            <a:r>
              <a:rPr lang="en-US" altLang="zh-CN" sz="2400" dirty="0">
                <a:latin typeface="幼圆" pitchFamily="49" charset="-122"/>
                <a:ea typeface="幼圆" pitchFamily="49" charset="-122"/>
              </a:rPr>
              <a:t>3G</a:t>
            </a:r>
            <a:r>
              <a:rPr lang="zh-CN" altLang="en-US" sz="2400" dirty="0">
                <a:latin typeface="幼圆" pitchFamily="49" charset="-122"/>
                <a:ea typeface="幼圆" pitchFamily="49" charset="-122"/>
              </a:rPr>
              <a:t>用户。三者相加，中国手机用户已达</a:t>
            </a:r>
            <a:r>
              <a:rPr lang="en-US" altLang="zh-CN" sz="2400" dirty="0">
                <a:latin typeface="幼圆" pitchFamily="49" charset="-122"/>
                <a:ea typeface="幼圆" pitchFamily="49" charset="-122"/>
              </a:rPr>
              <a:t>9.997</a:t>
            </a:r>
            <a:r>
              <a:rPr lang="zh-CN" altLang="en-US" sz="2400" dirty="0">
                <a:latin typeface="幼圆" pitchFamily="49" charset="-122"/>
                <a:ea typeface="幼圆" pitchFamily="49" charset="-122"/>
              </a:rPr>
              <a:t>亿。</a:t>
            </a:r>
            <a:endParaRPr lang="zh-CN" altLang="en-US" sz="2400" i="0" dirty="0">
              <a:latin typeface="幼圆" pitchFamily="49" charset="-122"/>
              <a:ea typeface="幼圆" pitchFamily="49" charset="-122"/>
            </a:endParaRPr>
          </a:p>
          <a:p>
            <a:pPr>
              <a:buFontTx/>
              <a:buNone/>
            </a:pPr>
            <a:endParaRPr lang="zh-CN" altLang="en-US" sz="2400" i="0" dirty="0">
              <a:latin typeface="幼圆" pitchFamily="49" charset="-122"/>
              <a:ea typeface="幼圆" pitchFamily="49" charset="-122"/>
            </a:endParaRPr>
          </a:p>
          <a:p>
            <a:r>
              <a:rPr lang="zh-CN" altLang="en-US" sz="2400" i="0" dirty="0">
                <a:latin typeface="幼圆" pitchFamily="49" charset="-122"/>
                <a:ea typeface="幼圆" pitchFamily="49" charset="-122"/>
              </a:rPr>
              <a:t>据分析</a:t>
            </a:r>
            <a:r>
              <a:rPr lang="en-US" altLang="zh-CN" sz="2400" i="0" dirty="0">
                <a:latin typeface="幼圆" pitchFamily="49" charset="-122"/>
                <a:ea typeface="幼圆" pitchFamily="49" charset="-122"/>
              </a:rPr>
              <a:t>2013</a:t>
            </a:r>
            <a:r>
              <a:rPr lang="zh-CN" altLang="en-US" sz="2400" i="0" dirty="0">
                <a:latin typeface="幼圆" pitchFamily="49" charset="-122"/>
                <a:ea typeface="幼圆" pitchFamily="49" charset="-122"/>
              </a:rPr>
              <a:t>年全球手机拥有量超所有</a:t>
            </a:r>
            <a:r>
              <a:rPr lang="en-US" altLang="zh-CN" sz="2400" i="0" dirty="0">
                <a:latin typeface="幼圆" pitchFamily="49" charset="-122"/>
                <a:ea typeface="幼圆" pitchFamily="49" charset="-122"/>
              </a:rPr>
              <a:t>PC</a:t>
            </a:r>
            <a:r>
              <a:rPr lang="zh-CN" altLang="en-US" sz="2400" i="0" dirty="0">
                <a:latin typeface="幼圆" pitchFamily="49" charset="-122"/>
                <a:ea typeface="幼圆" pitchFamily="49" charset="-122"/>
              </a:rPr>
              <a:t>机</a:t>
            </a:r>
            <a:r>
              <a:rPr lang="zh-CN" altLang="en-US" sz="2400" i="0" dirty="0" smtClean="0">
                <a:latin typeface="幼圆" pitchFamily="49" charset="-122"/>
                <a:ea typeface="幼圆" pitchFamily="49" charset="-122"/>
              </a:rPr>
              <a:t>总和。</a:t>
            </a:r>
            <a:endParaRPr lang="zh-CN" altLang="en-US" sz="2400" i="0" dirty="0">
              <a:latin typeface="幼圆" pitchFamily="49" charset="-122"/>
              <a:ea typeface="幼圆" pitchFamily="49" charset="-122"/>
            </a:endParaRPr>
          </a:p>
          <a:p>
            <a:pPr>
              <a:buFontTx/>
              <a:buNone/>
            </a:pPr>
            <a:endParaRPr lang="zh-CN" altLang="en-US" sz="2400" i="0" dirty="0">
              <a:latin typeface="幼圆" pitchFamily="49" charset="-122"/>
              <a:ea typeface="幼圆" pitchFamily="49" charset="-122"/>
            </a:endParaRPr>
          </a:p>
          <a:p>
            <a:r>
              <a:rPr lang="zh-CN" altLang="en-US" sz="2400" i="0" dirty="0">
                <a:latin typeface="幼圆" pitchFamily="49" charset="-122"/>
                <a:ea typeface="幼圆" pitchFamily="49" charset="-122"/>
              </a:rPr>
              <a:t>平板电脑、电子阅读器和其他连网设备的推出也大大拓展了“移动”的定义并以井喷式</a:t>
            </a:r>
            <a:r>
              <a:rPr lang="zh-CN" altLang="en-US" sz="2400" i="0" dirty="0" smtClean="0">
                <a:latin typeface="幼圆" pitchFamily="49" charset="-122"/>
                <a:ea typeface="幼圆" pitchFamily="49" charset="-122"/>
              </a:rPr>
              <a:t>发展。</a:t>
            </a:r>
            <a:endParaRPr lang="zh-CN" altLang="en-US" sz="2400" i="0" dirty="0">
              <a:latin typeface="幼圆" pitchFamily="49" charset="-122"/>
              <a:ea typeface="幼圆" pitchFamily="49" charset="-122"/>
            </a:endParaRPr>
          </a:p>
        </p:txBody>
      </p:sp>
      <p:sp>
        <p:nvSpPr>
          <p:cNvPr id="4" name="日期占位符 3"/>
          <p:cNvSpPr>
            <a:spLocks noGrp="1"/>
          </p:cNvSpPr>
          <p:nvPr>
            <p:ph type="dt" sz="half" idx="10"/>
          </p:nvPr>
        </p:nvSpPr>
        <p:spPr/>
        <p:txBody>
          <a:bodyPr/>
          <a:lstStyle/>
          <a:p>
            <a:fld id="{CEA0E42A-5B84-47AA-89BD-74DDAD5D47DD}"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40</a:t>
            </a:fld>
            <a:endParaRPr lang="en-US" altLang="zh-CN"/>
          </a:p>
        </p:txBody>
      </p:sp>
    </p:spTree>
    <p:extLst>
      <p:ext uri="{BB962C8B-B14F-4D97-AF65-F5344CB8AC3E}">
        <p14:creationId xmlns:p14="http://schemas.microsoft.com/office/powerpoint/2010/main" val="237757121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marL="0" indent="0">
              <a:buNone/>
            </a:pPr>
            <a:r>
              <a:rPr lang="zh-CN" altLang="en-US" dirty="0" smtClean="0"/>
              <a:t>手机上网不断增加</a:t>
            </a:r>
            <a:endParaRPr lang="en-US" altLang="zh-CN" dirty="0" smtClean="0"/>
          </a:p>
          <a:p>
            <a:pPr marL="0" indent="0">
              <a:buNone/>
            </a:pPr>
            <a:endParaRPr lang="en-US" altLang="zh-CN" dirty="0" smtClean="0"/>
          </a:p>
          <a:p>
            <a:pPr marL="0" indent="0">
              <a:buNone/>
            </a:pPr>
            <a:r>
              <a:rPr lang="en-US" altLang="zh-CN" sz="2400" dirty="0" smtClean="0"/>
              <a:t>《</a:t>
            </a:r>
            <a:r>
              <a:rPr lang="zh-CN" altLang="en-US" sz="2400" dirty="0" smtClean="0"/>
              <a:t>第</a:t>
            </a:r>
            <a:r>
              <a:rPr lang="en-US" altLang="zh-CN" sz="2400" dirty="0" smtClean="0"/>
              <a:t>31</a:t>
            </a:r>
            <a:r>
              <a:rPr lang="zh-CN" altLang="en-US" sz="2400" dirty="0" smtClean="0"/>
              <a:t>次中国互联网络发展统计报告</a:t>
            </a:r>
            <a:r>
              <a:rPr lang="en-US" altLang="zh-CN" sz="2400" dirty="0" smtClean="0"/>
              <a:t>》</a:t>
            </a:r>
            <a:r>
              <a:rPr lang="zh-CN" altLang="en-US" sz="2400" dirty="0" smtClean="0"/>
              <a:t>：</a:t>
            </a:r>
            <a:endParaRPr lang="en-US" altLang="zh-CN" sz="2400" dirty="0" smtClean="0"/>
          </a:p>
          <a:p>
            <a:pPr lvl="1"/>
            <a:r>
              <a:rPr lang="en-US" altLang="zh-CN" sz="2400" dirty="0" smtClean="0"/>
              <a:t>2012</a:t>
            </a:r>
            <a:r>
              <a:rPr lang="zh-CN" altLang="en-US" sz="2400" dirty="0" smtClean="0"/>
              <a:t>年我国网民规模达到</a:t>
            </a:r>
            <a:r>
              <a:rPr lang="en-US" altLang="zh-CN" sz="2400" dirty="0" smtClean="0"/>
              <a:t>5.64</a:t>
            </a:r>
            <a:r>
              <a:rPr lang="zh-CN" altLang="en-US" sz="2400" dirty="0" smtClean="0"/>
              <a:t>亿</a:t>
            </a:r>
            <a:r>
              <a:rPr lang="zh-CN" altLang="en-US" sz="2400" dirty="0"/>
              <a:t>，其中手机网民规模较上年底增加约</a:t>
            </a:r>
            <a:r>
              <a:rPr lang="en-US" altLang="zh-CN" sz="2400" dirty="0"/>
              <a:t>6440</a:t>
            </a:r>
            <a:r>
              <a:rPr lang="zh-CN" altLang="en-US" sz="2400" dirty="0"/>
              <a:t>万人，达</a:t>
            </a:r>
            <a:r>
              <a:rPr lang="en-US" altLang="zh-CN" sz="2400" dirty="0"/>
              <a:t>4.2</a:t>
            </a:r>
            <a:r>
              <a:rPr lang="zh-CN" altLang="en-US" sz="2400" dirty="0"/>
              <a:t>亿。</a:t>
            </a:r>
          </a:p>
          <a:p>
            <a:pPr lvl="1"/>
            <a:r>
              <a:rPr lang="en-US" altLang="zh-CN" sz="2400" dirty="0" smtClean="0"/>
              <a:t>2012</a:t>
            </a:r>
            <a:r>
              <a:rPr lang="zh-CN" altLang="en-US" sz="2400" dirty="0" smtClean="0"/>
              <a:t>年中国网民人均每周上网时长达到</a:t>
            </a:r>
            <a:r>
              <a:rPr lang="en-US" altLang="zh-CN" sz="2400" dirty="0" smtClean="0"/>
              <a:t>20.5</a:t>
            </a:r>
            <a:r>
              <a:rPr lang="zh-CN" altLang="en-US" sz="2400" dirty="0" smtClean="0"/>
              <a:t>小时，比上年增加</a:t>
            </a:r>
            <a:r>
              <a:rPr lang="en-US" altLang="zh-CN" sz="2400" dirty="0" smtClean="0"/>
              <a:t>1.8</a:t>
            </a:r>
            <a:r>
              <a:rPr lang="zh-CN" altLang="en-US" sz="2400" dirty="0" smtClean="0"/>
              <a:t>小时。</a:t>
            </a:r>
            <a:endParaRPr lang="en-US" altLang="zh-CN" sz="2400" dirty="0" smtClean="0"/>
          </a:p>
          <a:p>
            <a:pPr lvl="1"/>
            <a:r>
              <a:rPr lang="zh-CN" altLang="en-US" sz="2400" dirty="0" smtClean="0"/>
              <a:t>网民中使用手机上网的用户占比由上年的</a:t>
            </a:r>
            <a:r>
              <a:rPr lang="en-US" altLang="zh-CN" sz="2400" dirty="0" smtClean="0"/>
              <a:t>69.3%</a:t>
            </a:r>
            <a:r>
              <a:rPr lang="zh-CN" altLang="en-US" sz="2400" dirty="0" smtClean="0"/>
              <a:t>上升至</a:t>
            </a:r>
            <a:r>
              <a:rPr lang="en-US" altLang="zh-CN" sz="2400" dirty="0" smtClean="0"/>
              <a:t>74.5%</a:t>
            </a:r>
            <a:r>
              <a:rPr lang="zh-CN" altLang="en-US" sz="2400" dirty="0" smtClean="0"/>
              <a:t>。</a:t>
            </a:r>
            <a:endParaRPr lang="en-US" altLang="zh-CN" sz="2400" dirty="0" smtClean="0"/>
          </a:p>
        </p:txBody>
      </p:sp>
    </p:spTree>
    <p:extLst>
      <p:ext uri="{BB962C8B-B14F-4D97-AF65-F5344CB8AC3E}">
        <p14:creationId xmlns:p14="http://schemas.microsoft.com/office/powerpoint/2010/main" val="42087803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endParaRPr lang="zh-CN" altLang="en-US" dirty="0"/>
          </a:p>
        </p:txBody>
      </p:sp>
      <p:sp>
        <p:nvSpPr>
          <p:cNvPr id="3" name="内容占位符 2"/>
          <p:cNvSpPr>
            <a:spLocks noGrp="1"/>
          </p:cNvSpPr>
          <p:nvPr>
            <p:ph sz="half" idx="1"/>
          </p:nvPr>
        </p:nvSpPr>
        <p:spPr>
          <a:xfrm>
            <a:off x="323528" y="764704"/>
            <a:ext cx="5050904" cy="5577483"/>
          </a:xfrm>
        </p:spPr>
        <p:txBody>
          <a:bodyPr>
            <a:normAutofit fontScale="85000" lnSpcReduction="20000"/>
          </a:bodyPr>
          <a:lstStyle/>
          <a:p>
            <a:r>
              <a:rPr lang="zh-CN" altLang="en-US" dirty="0" smtClean="0"/>
              <a:t>移动智能终端产品不断推出</a:t>
            </a:r>
            <a:endParaRPr lang="en-US" altLang="zh-CN" dirty="0" smtClean="0"/>
          </a:p>
          <a:p>
            <a:endParaRPr lang="en-US" altLang="zh-CN" dirty="0" smtClean="0"/>
          </a:p>
          <a:p>
            <a:pPr lvl="1"/>
            <a:r>
              <a:rPr lang="en-US" altLang="zh-CN" dirty="0" smtClean="0">
                <a:latin typeface="华文楷体" pitchFamily="2" charset="-122"/>
                <a:ea typeface="华文楷体" pitchFamily="2" charset="-122"/>
              </a:rPr>
              <a:t>IDC</a:t>
            </a:r>
            <a:r>
              <a:rPr lang="zh-CN" altLang="en-US" dirty="0" smtClean="0">
                <a:latin typeface="华文楷体" pitchFamily="2" charset="-122"/>
                <a:ea typeface="华文楷体" pitchFamily="2" charset="-122"/>
              </a:rPr>
              <a:t>最新发布的报告：在平板电脑和智能手机市场的增长带动下，</a:t>
            </a:r>
            <a:r>
              <a:rPr lang="en-US" altLang="zh-CN" dirty="0" smtClean="0">
                <a:latin typeface="华文楷体" pitchFamily="2" charset="-122"/>
                <a:ea typeface="华文楷体" pitchFamily="2" charset="-122"/>
              </a:rPr>
              <a:t>2012</a:t>
            </a:r>
            <a:r>
              <a:rPr lang="zh-CN" altLang="en-US" dirty="0" smtClean="0">
                <a:latin typeface="华文楷体" pitchFamily="2" charset="-122"/>
                <a:ea typeface="华文楷体" pitchFamily="2" charset="-122"/>
              </a:rPr>
              <a:t>年全球智能终端市场实现</a:t>
            </a:r>
            <a:r>
              <a:rPr lang="en-US" altLang="zh-CN" dirty="0" smtClean="0">
                <a:latin typeface="华文楷体" pitchFamily="2" charset="-122"/>
                <a:ea typeface="华文楷体" pitchFamily="2" charset="-122"/>
              </a:rPr>
              <a:t>29.1%</a:t>
            </a:r>
            <a:r>
              <a:rPr lang="zh-CN" altLang="en-US" dirty="0" smtClean="0">
                <a:latin typeface="华文楷体" pitchFamily="2" charset="-122"/>
                <a:ea typeface="华文楷体" pitchFamily="2" charset="-122"/>
              </a:rPr>
              <a:t>的增长，移动性因而占据统治地位。</a:t>
            </a:r>
            <a:endParaRPr lang="en-US" altLang="zh-CN" dirty="0" smtClean="0">
              <a:latin typeface="华文楷体" pitchFamily="2" charset="-122"/>
              <a:ea typeface="华文楷体" pitchFamily="2" charset="-122"/>
            </a:endParaRPr>
          </a:p>
          <a:p>
            <a:pPr lvl="1"/>
            <a:endParaRPr lang="en-US" altLang="zh-CN" dirty="0" smtClean="0">
              <a:latin typeface="华文楷体" pitchFamily="2" charset="-122"/>
              <a:ea typeface="华文楷体" pitchFamily="2" charset="-122"/>
            </a:endParaRPr>
          </a:p>
          <a:p>
            <a:pPr lvl="1"/>
            <a:r>
              <a:rPr lang="zh-CN" altLang="en-US" dirty="0"/>
              <a:t>苹果推</a:t>
            </a:r>
            <a:r>
              <a:rPr lang="en-US" altLang="zh-CN" dirty="0" err="1" smtClean="0"/>
              <a:t>iWatch</a:t>
            </a:r>
            <a:r>
              <a:rPr lang="zh-CN" altLang="en-US" dirty="0" smtClean="0"/>
              <a:t>；</a:t>
            </a:r>
            <a:r>
              <a:rPr lang="en-US" altLang="zh-CN" dirty="0" smtClean="0"/>
              <a:t> </a:t>
            </a:r>
            <a:r>
              <a:rPr lang="zh-CN" altLang="en-US" dirty="0"/>
              <a:t>谷歌</a:t>
            </a:r>
            <a:r>
              <a:rPr lang="zh-CN" altLang="en-US" dirty="0" smtClean="0"/>
              <a:t>发</a:t>
            </a:r>
            <a:r>
              <a:rPr lang="en-US" altLang="zh-CN" dirty="0" err="1" smtClean="0"/>
              <a:t>Gglass</a:t>
            </a:r>
            <a:endParaRPr lang="en-US" altLang="zh-CN" dirty="0" smtClean="0"/>
          </a:p>
          <a:p>
            <a:pPr lvl="2"/>
            <a:r>
              <a:rPr lang="en-US" altLang="zh-CN" dirty="0" err="1">
                <a:latin typeface="华文楷体" pitchFamily="2" charset="-122"/>
                <a:ea typeface="华文楷体" pitchFamily="2" charset="-122"/>
              </a:rPr>
              <a:t>iWatch</a:t>
            </a:r>
            <a:r>
              <a:rPr lang="zh-CN" altLang="en-US" dirty="0">
                <a:latin typeface="华文楷体" pitchFamily="2" charset="-122"/>
                <a:ea typeface="华文楷体" pitchFamily="2" charset="-122"/>
              </a:rPr>
              <a:t>是一款形似腕表的智能设备，将搭载</a:t>
            </a:r>
            <a:r>
              <a:rPr lang="en-US" altLang="zh-CN" dirty="0" err="1">
                <a:latin typeface="华文楷体" pitchFamily="2" charset="-122"/>
                <a:ea typeface="华文楷体" pitchFamily="2" charset="-122"/>
              </a:rPr>
              <a:t>iOS</a:t>
            </a:r>
            <a:r>
              <a:rPr lang="zh-CN" altLang="en-US" dirty="0">
                <a:latin typeface="华文楷体" pitchFamily="2" charset="-122"/>
                <a:ea typeface="华文楷体" pitchFamily="2" charset="-122"/>
              </a:rPr>
              <a:t>系统。它能打电话、识别来电和查阅地图导航路线。另外，它还可能包括计步器的功能，还将配备许多感应器来跟踪检测用户的健康状况。</a:t>
            </a:r>
            <a:endParaRPr lang="en-US" altLang="zh-CN" dirty="0" smtClean="0">
              <a:latin typeface="华文楷体" pitchFamily="2" charset="-122"/>
              <a:ea typeface="华文楷体" pitchFamily="2" charset="-122"/>
            </a:endParaRPr>
          </a:p>
          <a:p>
            <a:pPr lvl="2"/>
            <a:r>
              <a:rPr lang="zh-CN" altLang="en-US" dirty="0" smtClean="0">
                <a:latin typeface="华文楷体" pitchFamily="2" charset="-122"/>
                <a:ea typeface="华文楷体" pitchFamily="2" charset="-122"/>
              </a:rPr>
              <a:t>谷歌眼镜主体</a:t>
            </a:r>
            <a:r>
              <a:rPr lang="zh-CN" altLang="en-US" dirty="0">
                <a:latin typeface="华文楷体" pitchFamily="2" charset="-122"/>
                <a:ea typeface="华文楷体" pitchFamily="2" charset="-122"/>
              </a:rPr>
              <a:t>是一根钢圈，戴于眉骨之上</a:t>
            </a:r>
            <a:r>
              <a:rPr lang="zh-CN" altLang="en-US" dirty="0" smtClean="0">
                <a:latin typeface="华文楷体" pitchFamily="2" charset="-122"/>
                <a:ea typeface="华文楷体" pitchFamily="2" charset="-122"/>
              </a:rPr>
              <a:t>。左</a:t>
            </a:r>
            <a:r>
              <a:rPr lang="en-US" altLang="zh-CN" dirty="0" smtClean="0">
                <a:latin typeface="华文楷体" pitchFamily="2" charset="-122"/>
                <a:ea typeface="华文楷体" pitchFamily="2" charset="-122"/>
              </a:rPr>
              <a:t>/</a:t>
            </a:r>
            <a:r>
              <a:rPr lang="zh-CN" altLang="en-US" dirty="0" smtClean="0">
                <a:latin typeface="华文楷体" pitchFamily="2" charset="-122"/>
                <a:ea typeface="华文楷体" pitchFamily="2" charset="-122"/>
              </a:rPr>
              <a:t>右眼前</a:t>
            </a:r>
            <a:r>
              <a:rPr lang="zh-CN" altLang="en-US" dirty="0">
                <a:latin typeface="华文楷体" pitchFamily="2" charset="-122"/>
                <a:ea typeface="华文楷体" pitchFamily="2" charset="-122"/>
              </a:rPr>
              <a:t>方有一块下屏幕，行走时能在上面查看周边信息。从谷歌公布的视频中，不难看出这款眼镜兼具智能手机的各类应用，支持语音操控。佩戴者告知指令后，眼镜可执行网络搜索、定位、地图搜索、信息传送、拍照上传等功能。</a:t>
            </a:r>
          </a:p>
        </p:txBody>
      </p:sp>
      <p:pic>
        <p:nvPicPr>
          <p:cNvPr id="6" name="内容占位符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580112" y="4149080"/>
            <a:ext cx="3106688" cy="1895080"/>
          </a:xfr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1806514"/>
            <a:ext cx="3096344" cy="2317835"/>
          </a:xfrm>
          <a:prstGeom prst="rect">
            <a:avLst/>
          </a:prstGeom>
        </p:spPr>
      </p:pic>
    </p:spTree>
    <p:extLst>
      <p:ext uri="{BB962C8B-B14F-4D97-AF65-F5344CB8AC3E}">
        <p14:creationId xmlns:p14="http://schemas.microsoft.com/office/powerpoint/2010/main" val="116919239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zh-CN" altLang="en-US" sz="3600" b="0" dirty="0" smtClean="0"/>
              <a:t>下一代移动互联网已然起步</a:t>
            </a:r>
            <a:endParaRPr lang="zh-CN" altLang="en-US" sz="3600" b="0" dirty="0"/>
          </a:p>
        </p:txBody>
      </p:sp>
      <p:sp>
        <p:nvSpPr>
          <p:cNvPr id="2" name="内容占位符 1"/>
          <p:cNvSpPr>
            <a:spLocks noGrp="1"/>
          </p:cNvSpPr>
          <p:nvPr>
            <p:ph idx="1"/>
          </p:nvPr>
        </p:nvSpPr>
        <p:spPr/>
        <p:txBody>
          <a:bodyPr>
            <a:normAutofit/>
          </a:bodyPr>
          <a:lstStyle/>
          <a:p>
            <a:r>
              <a:rPr lang="zh-CN" altLang="en-US" sz="2400" dirty="0" smtClean="0">
                <a:latin typeface="+mn-ea"/>
              </a:rPr>
              <a:t>在</a:t>
            </a:r>
            <a:r>
              <a:rPr lang="en-US" altLang="zh-CN" sz="2400" dirty="0" smtClean="0">
                <a:latin typeface="+mn-ea"/>
              </a:rPr>
              <a:t>2011</a:t>
            </a:r>
            <a:r>
              <a:rPr lang="zh-CN" altLang="en-US" sz="2400" dirty="0" smtClean="0">
                <a:latin typeface="+mn-ea"/>
              </a:rPr>
              <a:t>年世界移动通信大会上，</a:t>
            </a:r>
            <a:r>
              <a:rPr lang="en-US" altLang="zh-CN" sz="2400" dirty="0" smtClean="0">
                <a:latin typeface="+mn-ea"/>
              </a:rPr>
              <a:t>TD-LTE</a:t>
            </a:r>
            <a:r>
              <a:rPr lang="zh-CN" altLang="en-US" sz="2400" dirty="0" smtClean="0">
                <a:latin typeface="+mn-ea"/>
              </a:rPr>
              <a:t>赢得诸多国际电信巨头的支持，国际电联已基本确定</a:t>
            </a:r>
            <a:r>
              <a:rPr lang="en-US" altLang="zh-CN" sz="2400" dirty="0" smtClean="0">
                <a:latin typeface="+mn-ea"/>
              </a:rPr>
              <a:t>LTE</a:t>
            </a:r>
            <a:r>
              <a:rPr lang="zh-CN" altLang="en-US" sz="2400" dirty="0" smtClean="0">
                <a:latin typeface="+mn-ea"/>
              </a:rPr>
              <a:t>为</a:t>
            </a:r>
            <a:r>
              <a:rPr lang="en-US" altLang="zh-CN" sz="2400" dirty="0" smtClean="0">
                <a:latin typeface="+mn-ea"/>
              </a:rPr>
              <a:t>4G</a:t>
            </a:r>
            <a:r>
              <a:rPr lang="zh-CN" altLang="en-US" sz="2400" dirty="0" smtClean="0">
                <a:latin typeface="+mn-ea"/>
              </a:rPr>
              <a:t>国际标准的两大候选之一。</a:t>
            </a:r>
            <a:endParaRPr lang="en-US" altLang="zh-CN" sz="2400" dirty="0" smtClean="0">
              <a:latin typeface="+mn-ea"/>
            </a:endParaRPr>
          </a:p>
          <a:p>
            <a:endParaRPr lang="en-US" altLang="zh-CN" sz="2400" dirty="0" smtClean="0">
              <a:latin typeface="+mn-ea"/>
            </a:endParaRPr>
          </a:p>
          <a:p>
            <a:r>
              <a:rPr lang="zh-CN" altLang="en-US" sz="2400" dirty="0" smtClean="0">
                <a:latin typeface="+mn-ea"/>
              </a:rPr>
              <a:t>中国的</a:t>
            </a:r>
            <a:r>
              <a:rPr lang="en-US" altLang="zh-CN" sz="2400" dirty="0" smtClean="0">
                <a:latin typeface="+mn-ea"/>
              </a:rPr>
              <a:t>TD-LTE-Advance(</a:t>
            </a:r>
            <a:r>
              <a:rPr lang="zh-CN" altLang="en-US" sz="2400" dirty="0" smtClean="0">
                <a:latin typeface="+mn-ea"/>
              </a:rPr>
              <a:t>简称“</a:t>
            </a:r>
            <a:r>
              <a:rPr lang="en-US" altLang="zh-CN" sz="2400" dirty="0" smtClean="0">
                <a:solidFill>
                  <a:srgbClr val="FF0000"/>
                </a:solidFill>
                <a:latin typeface="+mn-ea"/>
              </a:rPr>
              <a:t>TD-LTE-A</a:t>
            </a:r>
            <a:r>
              <a:rPr lang="en-US" altLang="zh-CN" sz="2400" dirty="0" smtClean="0">
                <a:latin typeface="+mn-ea"/>
              </a:rPr>
              <a:t>”)4G(</a:t>
            </a:r>
            <a:r>
              <a:rPr lang="zh-CN" altLang="en-US" sz="2400" dirty="0" smtClean="0">
                <a:latin typeface="+mn-ea"/>
              </a:rPr>
              <a:t>第四代通信技术</a:t>
            </a:r>
            <a:r>
              <a:rPr lang="en-US" altLang="zh-CN" sz="2400" dirty="0" smtClean="0">
                <a:latin typeface="+mn-ea"/>
              </a:rPr>
              <a:t>)</a:t>
            </a:r>
            <a:r>
              <a:rPr lang="zh-CN" altLang="en-US" sz="2400" dirty="0" smtClean="0">
                <a:latin typeface="+mn-ea"/>
              </a:rPr>
              <a:t>标准成为</a:t>
            </a:r>
            <a:r>
              <a:rPr lang="en-US" altLang="zh-CN" sz="2400" dirty="0" smtClean="0">
                <a:latin typeface="+mn-ea"/>
              </a:rPr>
              <a:t>4G</a:t>
            </a:r>
            <a:r>
              <a:rPr lang="zh-CN" altLang="en-US" sz="2400" dirty="0" smtClean="0">
                <a:latin typeface="+mn-ea"/>
              </a:rPr>
              <a:t>国际标准。美国大部分国土目前已被</a:t>
            </a:r>
            <a:r>
              <a:rPr lang="en-US" altLang="zh-CN" sz="2400" dirty="0" smtClean="0">
                <a:latin typeface="+mn-ea"/>
              </a:rPr>
              <a:t>4G</a:t>
            </a:r>
            <a:r>
              <a:rPr lang="zh-CN" altLang="en-US" sz="2400" dirty="0" smtClean="0">
                <a:latin typeface="+mn-ea"/>
              </a:rPr>
              <a:t>覆盖。</a:t>
            </a:r>
            <a:endParaRPr lang="en-US" altLang="zh-CN" sz="2400" dirty="0" smtClean="0">
              <a:latin typeface="+mn-ea"/>
            </a:endParaRPr>
          </a:p>
          <a:p>
            <a:endParaRPr lang="en-US" altLang="zh-CN" sz="2400" dirty="0" smtClean="0">
              <a:latin typeface="+mn-ea"/>
            </a:endParaRPr>
          </a:p>
          <a:p>
            <a:r>
              <a:rPr lang="zh-CN" altLang="en-US" sz="2400" dirty="0" smtClean="0">
                <a:latin typeface="+mn-ea"/>
              </a:rPr>
              <a:t>中国移动</a:t>
            </a:r>
            <a:r>
              <a:rPr lang="en-US" altLang="zh-CN" sz="2400" dirty="0" smtClean="0">
                <a:latin typeface="+mn-ea"/>
              </a:rPr>
              <a:t>2011</a:t>
            </a:r>
            <a:r>
              <a:rPr lang="zh-CN" altLang="en-US" sz="2400" dirty="0" smtClean="0">
                <a:latin typeface="+mn-ea"/>
              </a:rPr>
              <a:t>年宣布：持续推进</a:t>
            </a:r>
            <a:r>
              <a:rPr lang="en-US" altLang="zh-CN" sz="2400" dirty="0" smtClean="0">
                <a:latin typeface="+mn-ea"/>
              </a:rPr>
              <a:t>7</a:t>
            </a:r>
            <a:r>
              <a:rPr lang="zh-CN" altLang="en-US" sz="2400" dirty="0" smtClean="0">
                <a:latin typeface="+mn-ea"/>
              </a:rPr>
              <a:t>厂商、</a:t>
            </a:r>
            <a:r>
              <a:rPr lang="en-US" altLang="zh-CN" sz="2400" dirty="0" smtClean="0">
                <a:latin typeface="+mn-ea"/>
              </a:rPr>
              <a:t>5</a:t>
            </a:r>
            <a:r>
              <a:rPr lang="zh-CN" altLang="en-US" sz="2400" dirty="0" smtClean="0">
                <a:latin typeface="+mn-ea"/>
              </a:rPr>
              <a:t>个城市的</a:t>
            </a:r>
            <a:r>
              <a:rPr lang="en-US" altLang="zh-CN" sz="2400" dirty="0" smtClean="0">
                <a:latin typeface="+mn-ea"/>
              </a:rPr>
              <a:t>TD-LTE</a:t>
            </a:r>
            <a:r>
              <a:rPr lang="zh-CN" altLang="en-US" sz="2400" dirty="0" smtClean="0">
                <a:latin typeface="+mn-ea"/>
              </a:rPr>
              <a:t>规模试验，计划建设</a:t>
            </a:r>
            <a:r>
              <a:rPr lang="en-US" altLang="zh-CN" sz="2400" dirty="0" smtClean="0">
                <a:latin typeface="+mn-ea"/>
              </a:rPr>
              <a:t>1000</a:t>
            </a:r>
            <a:r>
              <a:rPr lang="zh-CN" altLang="en-US" sz="2400" dirty="0" smtClean="0">
                <a:latin typeface="+mn-ea"/>
              </a:rPr>
              <a:t>余个基站；启动</a:t>
            </a:r>
            <a:r>
              <a:rPr lang="en-US" altLang="zh-CN" sz="2400" dirty="0" smtClean="0">
                <a:latin typeface="+mn-ea"/>
              </a:rPr>
              <a:t>TD-LTE</a:t>
            </a:r>
            <a:r>
              <a:rPr lang="zh-CN" altLang="en-US" sz="2400" dirty="0" smtClean="0">
                <a:latin typeface="+mn-ea"/>
              </a:rPr>
              <a:t>试验设备招标；</a:t>
            </a:r>
            <a:r>
              <a:rPr lang="en-US" altLang="zh-CN" sz="2400" dirty="0" smtClean="0">
                <a:latin typeface="+mn-ea"/>
              </a:rPr>
              <a:t>2013</a:t>
            </a:r>
            <a:r>
              <a:rPr lang="zh-CN" altLang="en-US" sz="2400" dirty="0" smtClean="0">
                <a:latin typeface="+mn-ea"/>
              </a:rPr>
              <a:t>年</a:t>
            </a:r>
            <a:r>
              <a:rPr lang="en-US" altLang="zh-CN" sz="2400" dirty="0" smtClean="0">
                <a:latin typeface="+mn-ea"/>
              </a:rPr>
              <a:t>3</a:t>
            </a:r>
            <a:r>
              <a:rPr lang="zh-CN" altLang="en-US" sz="2400" dirty="0" smtClean="0">
                <a:latin typeface="+mn-ea"/>
              </a:rPr>
              <a:t>月初已经在杭州、深圳、广州开通</a:t>
            </a:r>
            <a:r>
              <a:rPr lang="en-US" altLang="zh-CN" sz="2400" dirty="0" smtClean="0">
                <a:latin typeface="+mn-ea"/>
              </a:rPr>
              <a:t>4G</a:t>
            </a:r>
            <a:r>
              <a:rPr lang="zh-CN" altLang="en-US" sz="2400" dirty="0" smtClean="0">
                <a:latin typeface="+mn-ea"/>
              </a:rPr>
              <a:t>无线网试商用。</a:t>
            </a:r>
            <a:endParaRPr lang="zh-CN" altLang="en-US" sz="2400" dirty="0">
              <a:latin typeface="+mn-ea"/>
            </a:endParaRPr>
          </a:p>
        </p:txBody>
      </p:sp>
      <p:sp>
        <p:nvSpPr>
          <p:cNvPr id="4" name="日期占位符 3"/>
          <p:cNvSpPr>
            <a:spLocks noGrp="1"/>
          </p:cNvSpPr>
          <p:nvPr>
            <p:ph type="dt" sz="half" idx="10"/>
          </p:nvPr>
        </p:nvSpPr>
        <p:spPr/>
        <p:txBody>
          <a:bodyPr/>
          <a:lstStyle/>
          <a:p>
            <a:fld id="{1355EEF2-088A-464D-814F-161370F48981}"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43</a:t>
            </a:fld>
            <a:endParaRPr lang="en-US" altLang="zh-CN"/>
          </a:p>
        </p:txBody>
      </p:sp>
    </p:spTree>
    <p:extLst>
      <p:ext uri="{BB962C8B-B14F-4D97-AF65-F5344CB8AC3E}">
        <p14:creationId xmlns:p14="http://schemas.microsoft.com/office/powerpoint/2010/main" val="22568935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a:xfrm>
            <a:off x="457200" y="1556792"/>
            <a:ext cx="8229600" cy="4569371"/>
          </a:xfrm>
        </p:spPr>
        <p:txBody>
          <a:bodyPr>
            <a:normAutofit fontScale="92500" lnSpcReduction="10000"/>
          </a:bodyPr>
          <a:lstStyle/>
          <a:p>
            <a:r>
              <a:rPr lang="zh-CN" altLang="en-US" dirty="0"/>
              <a:t>给家安上互联</a:t>
            </a:r>
            <a:r>
              <a:rPr lang="zh-CN" altLang="en-US" dirty="0" smtClean="0"/>
              <a:t>玻璃</a:t>
            </a:r>
            <a:endParaRPr lang="en-US" altLang="zh-CN" dirty="0" smtClean="0"/>
          </a:p>
          <a:p>
            <a:endParaRPr lang="en-US" altLang="zh-CN" dirty="0" smtClean="0"/>
          </a:p>
          <a:p>
            <a:pPr lvl="1"/>
            <a:r>
              <a:rPr lang="zh-CN" altLang="en-US" dirty="0" smtClean="0"/>
              <a:t>爱立信在研发互联网玻璃，称之为“玻璃</a:t>
            </a:r>
            <a:r>
              <a:rPr lang="en-US" altLang="zh-CN" dirty="0" smtClean="0"/>
              <a:t>2.0—</a:t>
            </a:r>
            <a:r>
              <a:rPr lang="zh-CN" altLang="en-US" dirty="0" smtClean="0"/>
              <a:t>机遇之窗”。通过透明玻璃天线，让普通玻璃窗轻松成为移动宽带网络的一部分，能提高室内覆盖，并在楼宇内或公共交通工具上提供出色的移动体验。</a:t>
            </a:r>
            <a:endParaRPr lang="en-US" altLang="zh-CN" dirty="0" smtClean="0"/>
          </a:p>
          <a:p>
            <a:pPr lvl="1"/>
            <a:r>
              <a:rPr lang="zh-CN" altLang="en-US" dirty="0" smtClean="0"/>
              <a:t>互联网玻璃还带来一系列新机会，例如自动百叶窗和基于云的空调、照明控制。未来会加入透明的太阳能电池，用自身产生的电能供电，并将剩余的电能转入智能电网。</a:t>
            </a:r>
            <a:endParaRPr lang="en-US" altLang="zh-CN" dirty="0" smtClean="0"/>
          </a:p>
          <a:p>
            <a:pPr marL="457200" lvl="1" indent="0">
              <a:buNone/>
            </a:pPr>
            <a:r>
              <a:rPr lang="zh-CN" altLang="en-US" dirty="0" smtClean="0"/>
              <a:t>（</a:t>
            </a:r>
            <a:r>
              <a:rPr lang="en-US" altLang="zh-CN" dirty="0" smtClean="0"/>
              <a:t>《</a:t>
            </a:r>
            <a:r>
              <a:rPr lang="zh-CN" altLang="en-US" dirty="0" smtClean="0"/>
              <a:t>北京晚报</a:t>
            </a:r>
            <a:r>
              <a:rPr lang="en-US" altLang="zh-CN" dirty="0" smtClean="0"/>
              <a:t>》2013-03-03</a:t>
            </a:r>
            <a:r>
              <a:rPr lang="zh-CN" altLang="en-US" dirty="0" smtClean="0"/>
              <a:t>）</a:t>
            </a:r>
            <a:endParaRPr lang="zh-CN" altLang="en-US" dirty="0"/>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6978" y="260648"/>
            <a:ext cx="3248673" cy="2154953"/>
          </a:xfrm>
          <a:prstGeom prst="rect">
            <a:avLst/>
          </a:prstGeom>
        </p:spPr>
      </p:pic>
    </p:spTree>
    <p:extLst>
      <p:ext uri="{BB962C8B-B14F-4D97-AF65-F5344CB8AC3E}">
        <p14:creationId xmlns:p14="http://schemas.microsoft.com/office/powerpoint/2010/main" val="26058297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a:bodyPr>
          <a:lstStyle/>
          <a:p>
            <a:r>
              <a:rPr lang="zh-CN" altLang="en-US" dirty="0" smtClean="0"/>
              <a:t>太原小学生用上“电子书包”</a:t>
            </a:r>
            <a:endParaRPr lang="en-US" altLang="zh-CN" dirty="0" smtClean="0"/>
          </a:p>
          <a:p>
            <a:pPr lvl="1"/>
            <a:r>
              <a:rPr lang="en-US" altLang="zh-CN" sz="2400" dirty="0" smtClean="0"/>
              <a:t>《</a:t>
            </a:r>
            <a:r>
              <a:rPr lang="zh-CN" altLang="en-US" sz="2400" dirty="0" smtClean="0"/>
              <a:t>生活晨报</a:t>
            </a:r>
            <a:r>
              <a:rPr lang="en-US" altLang="zh-CN" sz="2400" dirty="0" smtClean="0"/>
              <a:t>》</a:t>
            </a:r>
            <a:r>
              <a:rPr lang="zh-CN" altLang="en-US" sz="2400" dirty="0" smtClean="0"/>
              <a:t>消息，太原市三花岭区三桥街小学启动国家级基础教育“电子书包”项目，成为山西省首家试点学校。</a:t>
            </a:r>
            <a:endParaRPr lang="en-US" altLang="zh-CN" sz="2400" dirty="0" smtClean="0"/>
          </a:p>
          <a:p>
            <a:pPr lvl="1"/>
            <a:r>
              <a:rPr lang="zh-CN" altLang="en-US" sz="2400" dirty="0" smtClean="0"/>
              <a:t>“电子书包”涵盖课前、课中、课后、课外的全教学流程，为学生提供丰富多彩的与教材、练习、作业等适配的教学资源，这些资源同时在网络上存储并可随时使用。</a:t>
            </a:r>
            <a:endParaRPr lang="en-US" altLang="zh-CN" sz="2400" dirty="0" smtClean="0"/>
          </a:p>
          <a:p>
            <a:pPr lvl="1"/>
            <a:r>
              <a:rPr lang="zh-CN" altLang="en-US" sz="2400" dirty="0" smtClean="0"/>
              <a:t>一年内用</a:t>
            </a:r>
            <a:r>
              <a:rPr lang="zh-CN" altLang="en-US" sz="2400" dirty="0"/>
              <a:t>“电子书包”</a:t>
            </a:r>
            <a:r>
              <a:rPr lang="zh-CN" altLang="en-US" sz="2400" dirty="0" smtClean="0"/>
              <a:t>逐步</a:t>
            </a:r>
            <a:r>
              <a:rPr lang="zh-CN" altLang="en-US" sz="2400" dirty="0"/>
              <a:t>实现语文</a:t>
            </a:r>
            <a:r>
              <a:rPr lang="zh-CN" altLang="en-US" sz="2400" dirty="0" smtClean="0"/>
              <a:t>、数学、外语等学科日常教学，并使用“电子书包”教授本校教材国学课 。</a:t>
            </a:r>
            <a:endParaRPr lang="zh-CN" altLang="en-US" sz="2400" dirty="0"/>
          </a:p>
        </p:txBody>
      </p:sp>
    </p:spTree>
    <p:extLst>
      <p:ext uri="{BB962C8B-B14F-4D97-AF65-F5344CB8AC3E}">
        <p14:creationId xmlns:p14="http://schemas.microsoft.com/office/powerpoint/2010/main" val="18863850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smtClean="0"/>
              <a:t>直面现实的挑战</a:t>
            </a:r>
            <a:endParaRPr lang="zh-CN" altLang="en-US" b="0" dirty="0"/>
          </a:p>
        </p:txBody>
      </p:sp>
      <p:sp>
        <p:nvSpPr>
          <p:cNvPr id="3" name="内容占位符 2"/>
          <p:cNvSpPr>
            <a:spLocks noGrp="1"/>
          </p:cNvSpPr>
          <p:nvPr>
            <p:ph idx="1"/>
          </p:nvPr>
        </p:nvSpPr>
        <p:spPr/>
        <p:txBody>
          <a:bodyPr>
            <a:normAutofit lnSpcReduction="10000"/>
          </a:bodyPr>
          <a:lstStyle/>
          <a:p>
            <a:r>
              <a:rPr lang="zh-CN" altLang="en-US" dirty="0" smtClean="0"/>
              <a:t>挑战：</a:t>
            </a:r>
            <a:endParaRPr lang="en-US" altLang="zh-CN" dirty="0" smtClean="0"/>
          </a:p>
          <a:p>
            <a:pPr lvl="1"/>
            <a:r>
              <a:rPr lang="zh-CN" altLang="en-US" dirty="0" smtClean="0"/>
              <a:t>如何不被边缘化？如何适应用户的新需求？如何使图书馆被依赖？</a:t>
            </a:r>
            <a:endParaRPr lang="en-US" altLang="zh-CN" dirty="0" smtClean="0"/>
          </a:p>
          <a:p>
            <a:r>
              <a:rPr lang="zh-CN" altLang="en-US"/>
              <a:t>方向</a:t>
            </a:r>
            <a:r>
              <a:rPr lang="zh-CN" altLang="en-US" smtClean="0"/>
              <a:t>：</a:t>
            </a:r>
            <a:endParaRPr lang="en-US" altLang="zh-CN" dirty="0" smtClean="0"/>
          </a:p>
          <a:p>
            <a:pPr lvl="1"/>
            <a:r>
              <a:rPr lang="zh-CN" altLang="zh-CN" dirty="0" smtClean="0"/>
              <a:t>将</a:t>
            </a:r>
            <a:r>
              <a:rPr lang="zh-CN" altLang="zh-CN" dirty="0"/>
              <a:t>图书馆的服务透明地融入用户的物理环境、虚拟社区和移动空间，为用户提供全方位、全天候、开放性、多格式、多语种、全球化、周到快捷的信息服务和信息环境，让人们公平地、动态地、无缝地获取和使用各类异质信息，将泛在图书馆打造成为获取世界范围内知识和信息的门户。</a:t>
            </a:r>
            <a:endParaRPr lang="zh-CN" altLang="en-US" dirty="0"/>
          </a:p>
        </p:txBody>
      </p:sp>
    </p:spTree>
    <p:extLst>
      <p:ext uri="{BB962C8B-B14F-4D97-AF65-F5344CB8AC3E}">
        <p14:creationId xmlns:p14="http://schemas.microsoft.com/office/powerpoint/2010/main" val="28447608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a:spLocks noGrp="1" noChangeArrowheads="1"/>
          </p:cNvSpPr>
          <p:nvPr>
            <p:ph type="title"/>
          </p:nvPr>
        </p:nvSpPr>
        <p:spPr>
          <a:xfrm>
            <a:off x="914400" y="274638"/>
            <a:ext cx="7772400" cy="850106"/>
          </a:xfrm>
        </p:spPr>
        <p:txBody>
          <a:bodyPr/>
          <a:lstStyle/>
          <a:p>
            <a:pPr eaLnBrk="1" hangingPunct="1"/>
            <a:r>
              <a:rPr lang="zh-CN" altLang="zh-CN" sz="4000" b="0" dirty="0" smtClean="0"/>
              <a:t>变化是图书馆发展的主题</a:t>
            </a:r>
            <a:endParaRPr lang="en-US" altLang="zh-CN" sz="4300" b="0" dirty="0" smtClean="0">
              <a:ea typeface="宋体" charset="-122"/>
            </a:endParaRPr>
          </a:p>
        </p:txBody>
      </p:sp>
      <p:sp>
        <p:nvSpPr>
          <p:cNvPr id="27652" name="Freeform 4"/>
          <p:cNvSpPr>
            <a:spLocks/>
          </p:cNvSpPr>
          <p:nvPr/>
        </p:nvSpPr>
        <p:spPr bwMode="ltGray">
          <a:xfrm>
            <a:off x="1003300" y="1931988"/>
            <a:ext cx="7389813" cy="3273425"/>
          </a:xfrm>
          <a:custGeom>
            <a:avLst/>
            <a:gdLst/>
            <a:ahLst/>
            <a:cxnLst>
              <a:cxn ang="0">
                <a:pos x="496" y="157"/>
              </a:cxn>
              <a:cxn ang="0">
                <a:pos x="0" y="0"/>
              </a:cxn>
              <a:cxn ang="0">
                <a:pos x="231" y="124"/>
              </a:cxn>
              <a:cxn ang="0">
                <a:pos x="4282" y="2025"/>
              </a:cxn>
              <a:cxn ang="0">
                <a:pos x="3974" y="2298"/>
              </a:cxn>
              <a:cxn ang="0">
                <a:pos x="5190" y="2065"/>
              </a:cxn>
              <a:cxn ang="0">
                <a:pos x="5039" y="1268"/>
              </a:cxn>
              <a:cxn ang="0">
                <a:pos x="4748" y="1507"/>
              </a:cxn>
              <a:cxn ang="0">
                <a:pos x="496" y="157"/>
              </a:cxn>
            </a:cxnLst>
            <a:rect l="0" t="0" r="r" b="b"/>
            <a:pathLst>
              <a:path w="5190" h="2298">
                <a:moveTo>
                  <a:pt x="496" y="157"/>
                </a:moveTo>
                <a:lnTo>
                  <a:pt x="0" y="0"/>
                </a:lnTo>
                <a:lnTo>
                  <a:pt x="231" y="124"/>
                </a:lnTo>
                <a:lnTo>
                  <a:pt x="4282" y="2025"/>
                </a:lnTo>
                <a:lnTo>
                  <a:pt x="3974" y="2298"/>
                </a:lnTo>
                <a:lnTo>
                  <a:pt x="5190" y="2065"/>
                </a:lnTo>
                <a:lnTo>
                  <a:pt x="5039" y="1268"/>
                </a:lnTo>
                <a:lnTo>
                  <a:pt x="4748" y="1507"/>
                </a:lnTo>
                <a:lnTo>
                  <a:pt x="496" y="157"/>
                </a:lnTo>
                <a:close/>
              </a:path>
            </a:pathLst>
          </a:custGeom>
          <a:gradFill rotWithShape="1">
            <a:gsLst>
              <a:gs pos="0">
                <a:schemeClr val="hlink">
                  <a:gamma/>
                  <a:shade val="40000"/>
                  <a:invGamma/>
                </a:schemeClr>
              </a:gs>
              <a:gs pos="50000">
                <a:schemeClr val="hlink"/>
              </a:gs>
              <a:gs pos="100000">
                <a:schemeClr val="hlink">
                  <a:gamma/>
                  <a:shade val="40000"/>
                  <a:invGamma/>
                </a:schemeClr>
              </a:gs>
            </a:gsLst>
            <a:lin ang="2700000" scaled="1"/>
          </a:gradFill>
          <a:ln w="9525" cap="flat" cmpd="sng">
            <a:noFill/>
            <a:prstDash val="solid"/>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53" name="AutoShape 5"/>
          <p:cNvSpPr>
            <a:spLocks noChangeArrowheads="1"/>
          </p:cNvSpPr>
          <p:nvPr/>
        </p:nvSpPr>
        <p:spPr bwMode="gray">
          <a:xfrm>
            <a:off x="2076450" y="2281238"/>
            <a:ext cx="227013" cy="139700"/>
          </a:xfrm>
          <a:prstGeom prst="can">
            <a:avLst>
              <a:gd name="adj" fmla="val 39796"/>
            </a:avLst>
          </a:prstGeom>
          <a:gradFill rotWithShape="1">
            <a:gsLst>
              <a:gs pos="0">
                <a:schemeClr val="accent2"/>
              </a:gs>
              <a:gs pos="50000">
                <a:schemeClr val="accent2">
                  <a:gamma/>
                  <a:tint val="35686"/>
                  <a:invGamma/>
                </a:schemeClr>
              </a:gs>
              <a:gs pos="100000">
                <a:schemeClr val="accent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54" name="AutoShape 6"/>
          <p:cNvSpPr>
            <a:spLocks noChangeArrowheads="1"/>
          </p:cNvSpPr>
          <p:nvPr/>
        </p:nvSpPr>
        <p:spPr bwMode="gray">
          <a:xfrm>
            <a:off x="2982913" y="2611438"/>
            <a:ext cx="263525" cy="190500"/>
          </a:xfrm>
          <a:prstGeom prst="can">
            <a:avLst>
              <a:gd name="adj" fmla="val 27343"/>
            </a:avLst>
          </a:prstGeom>
          <a:gradFill rotWithShape="1">
            <a:gsLst>
              <a:gs pos="0">
                <a:schemeClr val="accent2"/>
              </a:gs>
              <a:gs pos="50000">
                <a:schemeClr val="accent2">
                  <a:gamma/>
                  <a:tint val="35686"/>
                  <a:invGamma/>
                </a:schemeClr>
              </a:gs>
              <a:gs pos="100000">
                <a:schemeClr val="accent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55" name="AutoShape 7"/>
          <p:cNvSpPr>
            <a:spLocks noChangeArrowheads="1"/>
          </p:cNvSpPr>
          <p:nvPr/>
        </p:nvSpPr>
        <p:spPr bwMode="gray">
          <a:xfrm>
            <a:off x="3967163" y="2927350"/>
            <a:ext cx="358775" cy="307975"/>
          </a:xfrm>
          <a:prstGeom prst="can">
            <a:avLst>
              <a:gd name="adj" fmla="val 25000"/>
            </a:avLst>
          </a:prstGeom>
          <a:gradFill rotWithShape="1">
            <a:gsLst>
              <a:gs pos="0">
                <a:schemeClr val="accent2"/>
              </a:gs>
              <a:gs pos="50000">
                <a:schemeClr val="accent2">
                  <a:gamma/>
                  <a:tint val="35686"/>
                  <a:invGamma/>
                </a:schemeClr>
              </a:gs>
              <a:gs pos="100000">
                <a:schemeClr val="accent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56" name="AutoShape 8"/>
          <p:cNvSpPr>
            <a:spLocks noChangeArrowheads="1"/>
          </p:cNvSpPr>
          <p:nvPr/>
        </p:nvSpPr>
        <p:spPr bwMode="gray">
          <a:xfrm>
            <a:off x="6335713" y="3584575"/>
            <a:ext cx="565150" cy="682625"/>
          </a:xfrm>
          <a:prstGeom prst="can">
            <a:avLst>
              <a:gd name="adj" fmla="val 21434"/>
            </a:avLst>
          </a:prstGeom>
          <a:gradFill rotWithShape="1">
            <a:gsLst>
              <a:gs pos="0">
                <a:schemeClr val="accent2"/>
              </a:gs>
              <a:gs pos="50000">
                <a:schemeClr val="accent2">
                  <a:gamma/>
                  <a:tint val="35686"/>
                  <a:invGamma/>
                </a:schemeClr>
              </a:gs>
              <a:gs pos="100000">
                <a:schemeClr val="accent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57" name="AutoShape 9"/>
          <p:cNvSpPr>
            <a:spLocks noChangeArrowheads="1"/>
          </p:cNvSpPr>
          <p:nvPr/>
        </p:nvSpPr>
        <p:spPr bwMode="gray">
          <a:xfrm>
            <a:off x="5124450" y="3309938"/>
            <a:ext cx="442913" cy="427037"/>
          </a:xfrm>
          <a:prstGeom prst="can">
            <a:avLst>
              <a:gd name="adj" fmla="val 21667"/>
            </a:avLst>
          </a:prstGeom>
          <a:gradFill rotWithShape="1">
            <a:gsLst>
              <a:gs pos="0">
                <a:schemeClr val="accent2"/>
              </a:gs>
              <a:gs pos="50000">
                <a:schemeClr val="accent2">
                  <a:gamma/>
                  <a:tint val="35686"/>
                  <a:invGamma/>
                </a:schemeClr>
              </a:gs>
              <a:gs pos="100000">
                <a:schemeClr val="accent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110606" name="Text Box 15"/>
          <p:cNvSpPr txBox="1">
            <a:spLocks noChangeArrowheads="1"/>
          </p:cNvSpPr>
          <p:nvPr/>
        </p:nvSpPr>
        <p:spPr bwMode="gray">
          <a:xfrm>
            <a:off x="661988" y="2667000"/>
            <a:ext cx="1090612" cy="276999"/>
          </a:xfrm>
          <a:prstGeom prst="rect">
            <a:avLst/>
          </a:prstGeom>
          <a:noFill/>
          <a:ln w="9525" algn="ctr">
            <a:noFill/>
            <a:miter lim="800000"/>
            <a:headEnd/>
            <a:tailEnd/>
          </a:ln>
        </p:spPr>
        <p:txBody>
          <a:bodyPr wrap="square">
            <a:spAutoFit/>
          </a:bodyPr>
          <a:lstStyle/>
          <a:p>
            <a:pPr fontAlgn="base">
              <a:spcBef>
                <a:spcPct val="50000"/>
              </a:spcBef>
              <a:spcAft>
                <a:spcPct val="0"/>
              </a:spcAft>
            </a:pPr>
            <a:r>
              <a:rPr lang="en-US" altLang="zh-CN" sz="1200" b="1" dirty="0">
                <a:solidFill>
                  <a:prstClr val="black"/>
                </a:solidFill>
                <a:latin typeface="Times New Roman" pitchFamily="18" charset="0"/>
              </a:rPr>
              <a:t> </a:t>
            </a:r>
            <a:r>
              <a:rPr lang="zh-CN" altLang="en-US" sz="1200" b="1" dirty="0" smtClean="0">
                <a:solidFill>
                  <a:prstClr val="black"/>
                </a:solidFill>
                <a:latin typeface="Times New Roman" pitchFamily="18" charset="0"/>
              </a:rPr>
              <a:t>手工操作</a:t>
            </a:r>
            <a:endParaRPr lang="en-US" altLang="zh-CN" sz="1200" b="1" dirty="0">
              <a:solidFill>
                <a:prstClr val="black"/>
              </a:solidFill>
              <a:latin typeface="Times New Roman" pitchFamily="18" charset="0"/>
            </a:endParaRPr>
          </a:p>
        </p:txBody>
      </p:sp>
      <p:sp>
        <p:nvSpPr>
          <p:cNvPr id="110607" name="Text Box 16"/>
          <p:cNvSpPr txBox="1">
            <a:spLocks noChangeArrowheads="1"/>
          </p:cNvSpPr>
          <p:nvPr/>
        </p:nvSpPr>
        <p:spPr bwMode="gray">
          <a:xfrm>
            <a:off x="1587500" y="3062287"/>
            <a:ext cx="2451100" cy="290513"/>
          </a:xfrm>
          <a:prstGeom prst="rect">
            <a:avLst/>
          </a:prstGeom>
          <a:noFill/>
          <a:ln w="9525" algn="ctr">
            <a:noFill/>
            <a:miter lim="800000"/>
            <a:headEnd/>
            <a:tailEnd/>
          </a:ln>
        </p:spPr>
        <p:txBody>
          <a:bodyPr>
            <a:spAutoFit/>
          </a:bodyPr>
          <a:lstStyle/>
          <a:p>
            <a:pPr fontAlgn="base">
              <a:spcBef>
                <a:spcPct val="50000"/>
              </a:spcBef>
              <a:spcAft>
                <a:spcPct val="0"/>
              </a:spcAft>
            </a:pPr>
            <a:r>
              <a:rPr lang="en-US" altLang="zh-CN" sz="1300" b="1" dirty="0">
                <a:solidFill>
                  <a:prstClr val="black"/>
                </a:solidFill>
                <a:latin typeface="Times New Roman" pitchFamily="18" charset="0"/>
              </a:rPr>
              <a:t> </a:t>
            </a:r>
            <a:r>
              <a:rPr lang="zh-CN" altLang="en-US" sz="1300" b="1" dirty="0" smtClean="0">
                <a:solidFill>
                  <a:prstClr val="black"/>
                </a:solidFill>
                <a:latin typeface="Times New Roman" pitchFamily="18" charset="0"/>
              </a:rPr>
              <a:t>自动化</a:t>
            </a:r>
            <a:endParaRPr lang="en-US" altLang="zh-CN" sz="1300" b="1" dirty="0">
              <a:solidFill>
                <a:prstClr val="black"/>
              </a:solidFill>
              <a:latin typeface="Times New Roman" pitchFamily="18" charset="0"/>
            </a:endParaRPr>
          </a:p>
        </p:txBody>
      </p:sp>
      <p:sp>
        <p:nvSpPr>
          <p:cNvPr id="110608" name="Text Box 17"/>
          <p:cNvSpPr txBox="1">
            <a:spLocks noChangeArrowheads="1"/>
          </p:cNvSpPr>
          <p:nvPr/>
        </p:nvSpPr>
        <p:spPr bwMode="gray">
          <a:xfrm>
            <a:off x="2135188" y="3681413"/>
            <a:ext cx="2452687" cy="307777"/>
          </a:xfrm>
          <a:prstGeom prst="rect">
            <a:avLst/>
          </a:prstGeom>
          <a:noFill/>
          <a:ln w="9525" algn="ctr">
            <a:noFill/>
            <a:miter lim="800000"/>
            <a:headEnd/>
            <a:tailEnd/>
          </a:ln>
        </p:spPr>
        <p:txBody>
          <a:bodyPr>
            <a:spAutoFit/>
          </a:bodyPr>
          <a:lstStyle/>
          <a:p>
            <a:pPr fontAlgn="base">
              <a:spcBef>
                <a:spcPct val="50000"/>
              </a:spcBef>
              <a:spcAft>
                <a:spcPct val="0"/>
              </a:spcAft>
            </a:pPr>
            <a:r>
              <a:rPr lang="en-US" altLang="zh-CN" sz="1400" b="1" dirty="0">
                <a:solidFill>
                  <a:prstClr val="black"/>
                </a:solidFill>
                <a:latin typeface="Times New Roman" pitchFamily="18" charset="0"/>
              </a:rPr>
              <a:t> </a:t>
            </a:r>
            <a:r>
              <a:rPr lang="zh-CN" altLang="en-US" sz="1400" b="1" dirty="0" smtClean="0">
                <a:solidFill>
                  <a:prstClr val="black"/>
                </a:solidFill>
                <a:latin typeface="Times New Roman" pitchFamily="18" charset="0"/>
              </a:rPr>
              <a:t>数字化（网络化）</a:t>
            </a:r>
            <a:endParaRPr lang="en-US" altLang="zh-CN" sz="1400" b="1" dirty="0">
              <a:solidFill>
                <a:prstClr val="black"/>
              </a:solidFill>
              <a:latin typeface="Times New Roman" pitchFamily="18" charset="0"/>
            </a:endParaRPr>
          </a:p>
        </p:txBody>
      </p:sp>
      <p:sp>
        <p:nvSpPr>
          <p:cNvPr id="110609" name="Text Box 18"/>
          <p:cNvSpPr txBox="1">
            <a:spLocks noChangeArrowheads="1"/>
          </p:cNvSpPr>
          <p:nvPr/>
        </p:nvSpPr>
        <p:spPr bwMode="gray">
          <a:xfrm>
            <a:off x="3348038" y="4246563"/>
            <a:ext cx="2452687" cy="323165"/>
          </a:xfrm>
          <a:prstGeom prst="rect">
            <a:avLst/>
          </a:prstGeom>
          <a:noFill/>
          <a:ln w="9525" algn="ctr">
            <a:noFill/>
            <a:miter lim="800000"/>
            <a:headEnd/>
            <a:tailEnd/>
          </a:ln>
        </p:spPr>
        <p:txBody>
          <a:bodyPr>
            <a:spAutoFit/>
          </a:bodyPr>
          <a:lstStyle/>
          <a:p>
            <a:pPr fontAlgn="base">
              <a:spcBef>
                <a:spcPct val="50000"/>
              </a:spcBef>
              <a:spcAft>
                <a:spcPct val="0"/>
              </a:spcAft>
            </a:pPr>
            <a:r>
              <a:rPr lang="en-US" altLang="zh-CN" sz="1400" b="1" dirty="0">
                <a:solidFill>
                  <a:prstClr val="black"/>
                </a:solidFill>
                <a:latin typeface="Times New Roman" pitchFamily="18" charset="0"/>
              </a:rPr>
              <a:t> </a:t>
            </a:r>
            <a:r>
              <a:rPr lang="zh-CN" altLang="en-US" sz="1500" b="1" dirty="0" smtClean="0">
                <a:solidFill>
                  <a:prstClr val="black"/>
                </a:solidFill>
                <a:latin typeface="Times New Roman" pitchFamily="18" charset="0"/>
              </a:rPr>
              <a:t>移动化（泛在化）</a:t>
            </a:r>
            <a:endParaRPr lang="en-US" altLang="zh-CN" sz="1500" b="1" dirty="0">
              <a:solidFill>
                <a:prstClr val="black"/>
              </a:solidFill>
              <a:latin typeface="Times New Roman" pitchFamily="18" charset="0"/>
            </a:endParaRPr>
          </a:p>
        </p:txBody>
      </p:sp>
      <p:sp>
        <p:nvSpPr>
          <p:cNvPr id="110610" name="Text Box 19"/>
          <p:cNvSpPr txBox="1">
            <a:spLocks noChangeArrowheads="1"/>
          </p:cNvSpPr>
          <p:nvPr/>
        </p:nvSpPr>
        <p:spPr bwMode="gray">
          <a:xfrm>
            <a:off x="5319713" y="5102423"/>
            <a:ext cx="2452687" cy="338554"/>
          </a:xfrm>
          <a:prstGeom prst="rect">
            <a:avLst/>
          </a:prstGeom>
          <a:noFill/>
          <a:ln w="9525" algn="ctr">
            <a:noFill/>
            <a:miter lim="800000"/>
            <a:headEnd/>
            <a:tailEnd/>
          </a:ln>
        </p:spPr>
        <p:txBody>
          <a:bodyPr>
            <a:spAutoFit/>
          </a:bodyPr>
          <a:lstStyle/>
          <a:p>
            <a:pPr fontAlgn="base">
              <a:spcBef>
                <a:spcPct val="50000"/>
              </a:spcBef>
              <a:spcAft>
                <a:spcPct val="0"/>
              </a:spcAft>
            </a:pPr>
            <a:r>
              <a:rPr lang="en-US" altLang="zh-CN" sz="1400" b="1" dirty="0">
                <a:solidFill>
                  <a:prstClr val="black"/>
                </a:solidFill>
                <a:latin typeface="Times New Roman" pitchFamily="18" charset="0"/>
              </a:rPr>
              <a:t> </a:t>
            </a:r>
            <a:r>
              <a:rPr lang="zh-CN" altLang="en-US" sz="1600" b="1" dirty="0" smtClean="0">
                <a:solidFill>
                  <a:prstClr val="black"/>
                </a:solidFill>
                <a:latin typeface="Times New Roman" pitchFamily="18" charset="0"/>
              </a:rPr>
              <a:t>智慧化</a:t>
            </a:r>
            <a:endParaRPr lang="en-US" altLang="zh-CN" sz="1600" b="1" dirty="0">
              <a:solidFill>
                <a:prstClr val="black"/>
              </a:solidFill>
              <a:latin typeface="Times New Roman" pitchFamily="18" charset="0"/>
            </a:endParaRPr>
          </a:p>
        </p:txBody>
      </p:sp>
      <p:cxnSp>
        <p:nvCxnSpPr>
          <p:cNvPr id="110611" name="AutoShape 20"/>
          <p:cNvCxnSpPr>
            <a:cxnSpLocks noChangeShapeType="1"/>
            <a:stCxn id="27653" idx="3"/>
            <a:endCxn id="110606" idx="0"/>
          </p:cNvCxnSpPr>
          <p:nvPr/>
        </p:nvCxnSpPr>
        <p:spPr bwMode="gray">
          <a:xfrm rot="5400000">
            <a:off x="1575595" y="2052638"/>
            <a:ext cx="246062" cy="982663"/>
          </a:xfrm>
          <a:prstGeom prst="bentConnector3">
            <a:avLst>
              <a:gd name="adj1" fmla="val 50000"/>
            </a:avLst>
          </a:prstGeom>
          <a:noFill/>
          <a:ln w="9525">
            <a:solidFill>
              <a:srgbClr val="1C1C1C"/>
            </a:solidFill>
            <a:miter lim="800000"/>
            <a:headEnd/>
            <a:tailEnd/>
          </a:ln>
        </p:spPr>
      </p:cxnSp>
      <p:cxnSp>
        <p:nvCxnSpPr>
          <p:cNvPr id="110613" name="AutoShape 22"/>
          <p:cNvCxnSpPr>
            <a:cxnSpLocks noChangeShapeType="1"/>
            <a:stCxn id="27655" idx="3"/>
            <a:endCxn id="110608" idx="0"/>
          </p:cNvCxnSpPr>
          <p:nvPr/>
        </p:nvCxnSpPr>
        <p:spPr bwMode="gray">
          <a:xfrm rot="5400000">
            <a:off x="3530998" y="3065860"/>
            <a:ext cx="446088" cy="785019"/>
          </a:xfrm>
          <a:prstGeom prst="bentConnector3">
            <a:avLst>
              <a:gd name="adj1" fmla="val 50000"/>
            </a:avLst>
          </a:prstGeom>
          <a:noFill/>
          <a:ln w="9525">
            <a:solidFill>
              <a:srgbClr val="1C1C1C"/>
            </a:solidFill>
            <a:miter lim="800000"/>
            <a:headEnd/>
            <a:tailEnd/>
          </a:ln>
        </p:spPr>
      </p:cxnSp>
      <p:cxnSp>
        <p:nvCxnSpPr>
          <p:cNvPr id="110614" name="AutoShape 23"/>
          <p:cNvCxnSpPr>
            <a:cxnSpLocks noChangeShapeType="1"/>
            <a:stCxn id="27657" idx="3"/>
            <a:endCxn id="110609" idx="0"/>
          </p:cNvCxnSpPr>
          <p:nvPr/>
        </p:nvCxnSpPr>
        <p:spPr bwMode="gray">
          <a:xfrm rot="5400000">
            <a:off x="4705351" y="3606007"/>
            <a:ext cx="509588" cy="771525"/>
          </a:xfrm>
          <a:prstGeom prst="bentConnector3">
            <a:avLst>
              <a:gd name="adj1" fmla="val 50000"/>
            </a:avLst>
          </a:prstGeom>
          <a:noFill/>
          <a:ln w="9525">
            <a:solidFill>
              <a:srgbClr val="1C1C1C"/>
            </a:solidFill>
            <a:miter lim="800000"/>
            <a:headEnd/>
            <a:tailEnd/>
          </a:ln>
        </p:spPr>
      </p:cxnSp>
      <p:sp>
        <p:nvSpPr>
          <p:cNvPr id="27673" name="AutoShape 25"/>
          <p:cNvSpPr>
            <a:spLocks noChangeArrowheads="1"/>
          </p:cNvSpPr>
          <p:nvPr/>
        </p:nvSpPr>
        <p:spPr bwMode="gray">
          <a:xfrm>
            <a:off x="6335713" y="1976438"/>
            <a:ext cx="565150" cy="1730375"/>
          </a:xfrm>
          <a:prstGeom prst="can">
            <a:avLst>
              <a:gd name="adj" fmla="val 27996"/>
            </a:avLst>
          </a:prstGeom>
          <a:gradFill rotWithShape="1">
            <a:gsLst>
              <a:gs pos="0">
                <a:schemeClr val="tx2"/>
              </a:gs>
              <a:gs pos="50000">
                <a:schemeClr val="tx2">
                  <a:gamma/>
                  <a:tint val="35686"/>
                  <a:invGamma/>
                </a:schemeClr>
              </a:gs>
              <a:gs pos="100000">
                <a:schemeClr val="tx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74" name="AutoShape 26"/>
          <p:cNvSpPr>
            <a:spLocks noChangeArrowheads="1"/>
          </p:cNvSpPr>
          <p:nvPr/>
        </p:nvSpPr>
        <p:spPr bwMode="gray">
          <a:xfrm>
            <a:off x="5124450" y="1974850"/>
            <a:ext cx="442913" cy="1433513"/>
          </a:xfrm>
          <a:prstGeom prst="can">
            <a:avLst>
              <a:gd name="adj" fmla="val 27556"/>
            </a:avLst>
          </a:prstGeom>
          <a:gradFill rotWithShape="1">
            <a:gsLst>
              <a:gs pos="0">
                <a:schemeClr val="tx2"/>
              </a:gs>
              <a:gs pos="50000">
                <a:schemeClr val="tx2">
                  <a:gamma/>
                  <a:tint val="35686"/>
                  <a:invGamma/>
                </a:schemeClr>
              </a:gs>
              <a:gs pos="100000">
                <a:schemeClr val="tx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75" name="AutoShape 27"/>
          <p:cNvSpPr>
            <a:spLocks noChangeArrowheads="1"/>
          </p:cNvSpPr>
          <p:nvPr/>
        </p:nvSpPr>
        <p:spPr bwMode="gray">
          <a:xfrm>
            <a:off x="3967163" y="1971675"/>
            <a:ext cx="358775" cy="1049338"/>
          </a:xfrm>
          <a:prstGeom prst="can">
            <a:avLst>
              <a:gd name="adj" fmla="val 28246"/>
            </a:avLst>
          </a:prstGeom>
          <a:gradFill rotWithShape="1">
            <a:gsLst>
              <a:gs pos="0">
                <a:schemeClr val="tx2"/>
              </a:gs>
              <a:gs pos="50000">
                <a:schemeClr val="tx2">
                  <a:gamma/>
                  <a:tint val="35686"/>
                  <a:invGamma/>
                </a:schemeClr>
              </a:gs>
              <a:gs pos="100000">
                <a:schemeClr val="tx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76" name="AutoShape 28"/>
          <p:cNvSpPr>
            <a:spLocks noChangeArrowheads="1"/>
          </p:cNvSpPr>
          <p:nvPr/>
        </p:nvSpPr>
        <p:spPr bwMode="gray">
          <a:xfrm>
            <a:off x="2982913" y="1978025"/>
            <a:ext cx="263525" cy="688975"/>
          </a:xfrm>
          <a:prstGeom prst="can">
            <a:avLst>
              <a:gd name="adj" fmla="val 23869"/>
            </a:avLst>
          </a:prstGeom>
          <a:gradFill rotWithShape="1">
            <a:gsLst>
              <a:gs pos="0">
                <a:schemeClr val="tx2"/>
              </a:gs>
              <a:gs pos="50000">
                <a:schemeClr val="tx2">
                  <a:gamma/>
                  <a:tint val="35686"/>
                  <a:invGamma/>
                </a:schemeClr>
              </a:gs>
              <a:gs pos="100000">
                <a:schemeClr val="tx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27677" name="AutoShape 29"/>
          <p:cNvSpPr>
            <a:spLocks noChangeArrowheads="1"/>
          </p:cNvSpPr>
          <p:nvPr/>
        </p:nvSpPr>
        <p:spPr bwMode="gray">
          <a:xfrm>
            <a:off x="2076450" y="1979613"/>
            <a:ext cx="227013" cy="358775"/>
          </a:xfrm>
          <a:prstGeom prst="can">
            <a:avLst>
              <a:gd name="adj" fmla="val 26830"/>
            </a:avLst>
          </a:prstGeom>
          <a:gradFill rotWithShape="1">
            <a:gsLst>
              <a:gs pos="0">
                <a:schemeClr val="tx2"/>
              </a:gs>
              <a:gs pos="50000">
                <a:schemeClr val="tx2">
                  <a:gamma/>
                  <a:tint val="35686"/>
                  <a:invGamma/>
                </a:schemeClr>
              </a:gs>
              <a:gs pos="100000">
                <a:schemeClr val="tx2"/>
              </a:gs>
            </a:gsLst>
            <a:lin ang="0" scaled="1"/>
          </a:gradFill>
          <a:ln w="9525">
            <a:noFill/>
            <a:round/>
            <a:headEnd/>
            <a:tailEnd/>
          </a:ln>
          <a:effectLst/>
        </p:spPr>
        <p:txBody>
          <a:bodyPr wrap="none" anchor="ctr"/>
          <a:lstStyle/>
          <a:p>
            <a:pPr fontAlgn="base">
              <a:spcBef>
                <a:spcPct val="0"/>
              </a:spcBef>
              <a:spcAft>
                <a:spcPct val="0"/>
              </a:spcAft>
              <a:defRPr/>
            </a:pPr>
            <a:endParaRPr lang="zh-CN" altLang="en-US" sz="2400">
              <a:solidFill>
                <a:prstClr val="black"/>
              </a:solidFill>
              <a:latin typeface="Times New Roman" pitchFamily="18" charset="0"/>
            </a:endParaRPr>
          </a:p>
        </p:txBody>
      </p:sp>
      <p:sp>
        <p:nvSpPr>
          <p:cNvPr id="110621" name="Rectangle 30"/>
          <p:cNvSpPr>
            <a:spLocks noChangeArrowheads="1"/>
          </p:cNvSpPr>
          <p:nvPr/>
        </p:nvSpPr>
        <p:spPr bwMode="auto">
          <a:xfrm>
            <a:off x="1136650" y="1295400"/>
            <a:ext cx="6019800" cy="400110"/>
          </a:xfrm>
          <a:prstGeom prst="rect">
            <a:avLst/>
          </a:prstGeom>
          <a:noFill/>
          <a:ln w="9525" algn="ctr">
            <a:noFill/>
            <a:miter lim="800000"/>
            <a:headEnd/>
            <a:tailEnd/>
          </a:ln>
        </p:spPr>
        <p:txBody>
          <a:bodyPr>
            <a:spAutoFit/>
          </a:bodyPr>
          <a:lstStyle/>
          <a:p>
            <a:pPr eaLnBrk="0" fontAlgn="base" hangingPunct="0">
              <a:spcBef>
                <a:spcPct val="0"/>
              </a:spcBef>
              <a:spcAft>
                <a:spcPct val="0"/>
              </a:spcAft>
              <a:buClr>
                <a:srgbClr val="D7181F"/>
              </a:buClr>
              <a:buFont typeface="Wingdings" pitchFamily="2" charset="2"/>
              <a:buChar char="v"/>
            </a:pPr>
            <a:r>
              <a:rPr lang="zh-CN" altLang="zh-CN" sz="2000" b="1" dirty="0" smtClean="0">
                <a:solidFill>
                  <a:prstClr val="black"/>
                </a:solidFill>
                <a:latin typeface="Times New Roman" pitchFamily="18" charset="0"/>
              </a:rPr>
              <a:t>图书馆发展的轨迹</a:t>
            </a:r>
            <a:r>
              <a:rPr lang="en-US" altLang="zh-CN" sz="2000" b="1" dirty="0" smtClean="0">
                <a:solidFill>
                  <a:prstClr val="black"/>
                </a:solidFill>
                <a:latin typeface="Times New Roman" pitchFamily="18" charset="0"/>
              </a:rPr>
              <a:t> </a:t>
            </a:r>
            <a:endParaRPr lang="zh-CN" altLang="zh-CN" sz="2000" b="1" dirty="0" smtClean="0">
              <a:solidFill>
                <a:prstClr val="black"/>
              </a:solidFill>
              <a:latin typeface="Times New Roman" pitchFamily="18" charset="0"/>
            </a:endParaRPr>
          </a:p>
        </p:txBody>
      </p:sp>
      <p:cxnSp>
        <p:nvCxnSpPr>
          <p:cNvPr id="37" name="AutoShape 20"/>
          <p:cNvCxnSpPr>
            <a:cxnSpLocks noChangeShapeType="1"/>
          </p:cNvCxnSpPr>
          <p:nvPr/>
        </p:nvCxnSpPr>
        <p:spPr bwMode="gray">
          <a:xfrm rot="5400000">
            <a:off x="2509837" y="2433637"/>
            <a:ext cx="246062" cy="982663"/>
          </a:xfrm>
          <a:prstGeom prst="bentConnector3">
            <a:avLst>
              <a:gd name="adj1" fmla="val 50000"/>
            </a:avLst>
          </a:prstGeom>
          <a:noFill/>
          <a:ln w="9525">
            <a:solidFill>
              <a:srgbClr val="1C1C1C"/>
            </a:solidFill>
            <a:miter lim="800000"/>
            <a:headEnd/>
            <a:tailEnd/>
          </a:ln>
        </p:spPr>
      </p:cxnSp>
      <p:cxnSp>
        <p:nvCxnSpPr>
          <p:cNvPr id="38" name="AutoShape 23"/>
          <p:cNvCxnSpPr>
            <a:cxnSpLocks noChangeShapeType="1"/>
          </p:cNvCxnSpPr>
          <p:nvPr/>
        </p:nvCxnSpPr>
        <p:spPr bwMode="gray">
          <a:xfrm rot="5400000">
            <a:off x="5834063" y="4300539"/>
            <a:ext cx="838201" cy="771525"/>
          </a:xfrm>
          <a:prstGeom prst="bentConnector3">
            <a:avLst>
              <a:gd name="adj1" fmla="val 50000"/>
            </a:avLst>
          </a:prstGeom>
          <a:noFill/>
          <a:ln w="9525">
            <a:solidFill>
              <a:srgbClr val="1C1C1C"/>
            </a:solidFill>
            <a:miter lim="800000"/>
            <a:headEnd/>
            <a:tailEnd/>
          </a:ln>
        </p:spPr>
      </p:cxnSp>
    </p:spTree>
    <p:extLst>
      <p:ext uri="{BB962C8B-B14F-4D97-AF65-F5344CB8AC3E}">
        <p14:creationId xmlns:p14="http://schemas.microsoft.com/office/powerpoint/2010/main" val="2609107159"/>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683568" y="404664"/>
            <a:ext cx="7772400" cy="864096"/>
          </a:xfrm>
        </p:spPr>
        <p:txBody>
          <a:bodyPr>
            <a:normAutofit/>
          </a:bodyPr>
          <a:lstStyle/>
          <a:p>
            <a:pPr algn="l"/>
            <a:endParaRPr lang="zh-CN" altLang="en-US" sz="3600" dirty="0">
              <a:latin typeface="微软雅黑" pitchFamily="34" charset="-122"/>
              <a:ea typeface="微软雅黑" pitchFamily="34" charset="-122"/>
            </a:endParaRPr>
          </a:p>
        </p:txBody>
      </p:sp>
      <p:sp>
        <p:nvSpPr>
          <p:cNvPr id="2" name="内容占位符 1"/>
          <p:cNvSpPr>
            <a:spLocks noGrp="1"/>
          </p:cNvSpPr>
          <p:nvPr>
            <p:ph idx="1"/>
          </p:nvPr>
        </p:nvSpPr>
        <p:spPr>
          <a:xfrm>
            <a:off x="755576" y="1340768"/>
            <a:ext cx="7772400" cy="4464496"/>
          </a:xfrm>
        </p:spPr>
        <p:txBody>
          <a:bodyPr>
            <a:normAutofit lnSpcReduction="10000"/>
          </a:bodyPr>
          <a:lstStyle/>
          <a:p>
            <a:pPr marL="0" indent="0">
              <a:buNone/>
            </a:pPr>
            <a:r>
              <a:rPr lang="zh-CN" altLang="en-US" sz="2000" dirty="0" smtClean="0">
                <a:latin typeface="微软雅黑" pitchFamily="34" charset="-122"/>
                <a:ea typeface="微软雅黑" pitchFamily="34" charset="-122"/>
              </a:rPr>
              <a:t>“泛在信息社会”作为社会信息化发展的目标，在应用层面主要体现为信息的无处不在。</a:t>
            </a:r>
            <a:endParaRPr lang="en-US" altLang="zh-CN" sz="2000" dirty="0" smtClean="0">
              <a:latin typeface="微软雅黑" pitchFamily="34" charset="-122"/>
              <a:ea typeface="微软雅黑" pitchFamily="34" charset="-122"/>
            </a:endParaRPr>
          </a:p>
          <a:p>
            <a:endParaRPr lang="en-US" altLang="zh-CN" sz="2000" dirty="0" smtClean="0">
              <a:latin typeface="微软雅黑" pitchFamily="34" charset="-122"/>
              <a:ea typeface="微软雅黑" pitchFamily="34" charset="-122"/>
            </a:endParaRPr>
          </a:p>
          <a:p>
            <a:pPr marL="0" lvl="1" indent="0">
              <a:buClr>
                <a:schemeClr val="tx2"/>
              </a:buClr>
              <a:buSzPct val="70000"/>
              <a:buNone/>
            </a:pPr>
            <a:r>
              <a:rPr lang="zh-CN" altLang="en-US" sz="2000" dirty="0" smtClean="0">
                <a:latin typeface="微软雅黑" pitchFamily="34" charset="-122"/>
                <a:ea typeface="微软雅黑" pitchFamily="34" charset="-122"/>
              </a:rPr>
              <a:t>信息的极大丰富，将出现无序、缺乏有效的组织、不稳定及质量控制方面的问题，如何把无序、混乱、庞杂的海量信息加以有效的整合具有重要的意义。“泛在信息服务”、“泛在知识环境”应运而生。</a:t>
            </a:r>
            <a:endParaRPr lang="en-US" altLang="zh-CN" sz="2000" dirty="0" smtClean="0">
              <a:latin typeface="微软雅黑" pitchFamily="34" charset="-122"/>
              <a:ea typeface="微软雅黑" pitchFamily="34" charset="-122"/>
            </a:endParaRPr>
          </a:p>
          <a:p>
            <a:pPr marL="342900" lvl="1" indent="-342900">
              <a:buClr>
                <a:schemeClr val="tx2"/>
              </a:buClr>
              <a:buSzPct val="70000"/>
            </a:pPr>
            <a:endParaRPr lang="en-US" altLang="zh-CN" sz="2000" dirty="0" smtClean="0">
              <a:latin typeface="微软雅黑" pitchFamily="34" charset="-122"/>
              <a:ea typeface="微软雅黑" pitchFamily="34" charset="-122"/>
            </a:endParaRPr>
          </a:p>
          <a:p>
            <a:pPr marL="0" lvl="1" indent="0">
              <a:buClr>
                <a:schemeClr val="tx2"/>
              </a:buClr>
              <a:buSzPct val="70000"/>
              <a:buNone/>
            </a:pPr>
            <a:r>
              <a:rPr lang="zh-CN" altLang="en-US" sz="2000" dirty="0" smtClean="0">
                <a:latin typeface="微软雅黑" pitchFamily="34" charset="-122"/>
                <a:ea typeface="微软雅黑" pitchFamily="34" charset="-122"/>
              </a:rPr>
              <a:t>图书馆生而具有信息加工、整序并提供服务的功能，在泛在信息社会则更需要发挥这种功能，发展方向就是泛在图书馆或称泛在信息服务。</a:t>
            </a:r>
            <a:endParaRPr lang="en-US" altLang="zh-CN" sz="2000" dirty="0" smtClean="0">
              <a:latin typeface="微软雅黑" pitchFamily="34" charset="-122"/>
              <a:ea typeface="微软雅黑" pitchFamily="34" charset="-122"/>
            </a:endParaRPr>
          </a:p>
          <a:p>
            <a:pPr marL="342900" lvl="1" indent="-342900">
              <a:buClr>
                <a:schemeClr val="tx2"/>
              </a:buClr>
              <a:buSzPct val="70000"/>
            </a:pPr>
            <a:endParaRPr lang="en-US" altLang="zh-CN" sz="2000" dirty="0" smtClean="0">
              <a:latin typeface="微软雅黑" pitchFamily="34" charset="-122"/>
              <a:ea typeface="微软雅黑" pitchFamily="34" charset="-122"/>
            </a:endParaRPr>
          </a:p>
          <a:p>
            <a:pPr marL="0" lvl="1" indent="0">
              <a:buClr>
                <a:schemeClr val="tx2"/>
              </a:buClr>
              <a:buSzPct val="70000"/>
              <a:buNone/>
            </a:pPr>
            <a:r>
              <a:rPr lang="zh-CN" altLang="en-US" sz="2000" dirty="0" smtClean="0">
                <a:latin typeface="微软雅黑" pitchFamily="34" charset="-122"/>
                <a:ea typeface="微软雅黑" pitchFamily="34" charset="-122"/>
              </a:rPr>
              <a:t>图书馆的生存“危机”因“泛在信息社会”的转型而消失。“数字图书馆”可以看作是图书馆提供泛在服务迈出的第一步。</a:t>
            </a:r>
          </a:p>
          <a:p>
            <a:pPr marL="0" indent="0">
              <a:buNone/>
            </a:pPr>
            <a:endParaRPr lang="zh-CN" altLang="en-US" dirty="0"/>
          </a:p>
        </p:txBody>
      </p:sp>
      <p:sp>
        <p:nvSpPr>
          <p:cNvPr id="4" name="日期占位符 3"/>
          <p:cNvSpPr>
            <a:spLocks noGrp="1"/>
          </p:cNvSpPr>
          <p:nvPr>
            <p:ph type="dt" sz="half" idx="10"/>
          </p:nvPr>
        </p:nvSpPr>
        <p:spPr>
          <a:xfrm>
            <a:off x="7812360" y="6237312"/>
            <a:ext cx="1152128" cy="457200"/>
          </a:xfrm>
        </p:spPr>
        <p:txBody>
          <a:bodyPr/>
          <a:lstStyle/>
          <a:p>
            <a:fld id="{95F62FF3-5E89-41D2-800A-EB3A8863D221}" type="datetime1">
              <a:rPr lang="zh-CN" altLang="en-US" smtClean="0"/>
              <a:pPr/>
              <a:t>2013-06-06</a:t>
            </a:fld>
            <a:endParaRPr lang="en-US" altLang="zh-CN"/>
          </a:p>
        </p:txBody>
      </p:sp>
      <p:sp>
        <p:nvSpPr>
          <p:cNvPr id="5" name="灯片编号占位符 4"/>
          <p:cNvSpPr>
            <a:spLocks noGrp="1"/>
          </p:cNvSpPr>
          <p:nvPr>
            <p:ph type="sldNum" sz="quarter" idx="12"/>
          </p:nvPr>
        </p:nvSpPr>
        <p:spPr>
          <a:xfrm>
            <a:off x="179512" y="6237312"/>
            <a:ext cx="501824" cy="457200"/>
          </a:xfrm>
        </p:spPr>
        <p:txBody>
          <a:bodyPr/>
          <a:lstStyle/>
          <a:p>
            <a:fld id="{59ABE186-533F-4AE8-B49B-7FFB07462F47}" type="slidenum">
              <a:rPr lang="zh-CN" altLang="en-US" smtClean="0"/>
              <a:pPr/>
              <a:t>48</a:t>
            </a:fld>
            <a:endParaRPr lang="en-US" altLang="zh-CN" dirty="0"/>
          </a:p>
        </p:txBody>
      </p:sp>
    </p:spTree>
    <p:extLst>
      <p:ext uri="{BB962C8B-B14F-4D97-AF65-F5344CB8AC3E}">
        <p14:creationId xmlns:p14="http://schemas.microsoft.com/office/powerpoint/2010/main" val="40559263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lang="zh-CN" altLang="en-US"/>
          </a:p>
        </p:txBody>
      </p:sp>
      <p:sp>
        <p:nvSpPr>
          <p:cNvPr id="2" name="内容占位符 1"/>
          <p:cNvSpPr>
            <a:spLocks noGrp="1"/>
          </p:cNvSpPr>
          <p:nvPr>
            <p:ph sz="half" idx="1"/>
          </p:nvPr>
        </p:nvSpPr>
        <p:spPr/>
        <p:txBody>
          <a:bodyPr>
            <a:normAutofit fontScale="92500" lnSpcReduction="20000"/>
          </a:bodyPr>
          <a:lstStyle/>
          <a:p>
            <a:r>
              <a:rPr lang="zh-CN" altLang="en-US" sz="2400" b="1" dirty="0">
                <a:latin typeface="幼圆" pitchFamily="49" charset="-122"/>
                <a:ea typeface="幼圆" pitchFamily="49" charset="-122"/>
              </a:rPr>
              <a:t>图书馆的社会</a:t>
            </a:r>
            <a:r>
              <a:rPr lang="zh-CN" altLang="en-US" sz="2400" b="1" dirty="0" smtClean="0">
                <a:latin typeface="幼圆" pitchFamily="49" charset="-122"/>
                <a:ea typeface="幼圆" pitchFamily="49" charset="-122"/>
              </a:rPr>
              <a:t>使命</a:t>
            </a:r>
            <a:endParaRPr lang="en-US" altLang="zh-CN" sz="2400" b="1" dirty="0" smtClean="0">
              <a:latin typeface="幼圆" pitchFamily="49" charset="-122"/>
              <a:ea typeface="幼圆" pitchFamily="49" charset="-122"/>
            </a:endParaRPr>
          </a:p>
          <a:p>
            <a:endParaRPr lang="en-US" altLang="zh-CN" sz="2400" b="1" dirty="0" smtClean="0">
              <a:latin typeface="微软雅黑" pitchFamily="34" charset="-122"/>
              <a:ea typeface="微软雅黑" pitchFamily="34" charset="-122"/>
            </a:endParaRPr>
          </a:p>
          <a:p>
            <a:pPr lvl="1"/>
            <a:r>
              <a:rPr lang="zh-CN" altLang="en-US" sz="2000" dirty="0" smtClean="0">
                <a:latin typeface="微软雅黑" pitchFamily="34" charset="-122"/>
                <a:ea typeface="微软雅黑" pitchFamily="34" charset="-122"/>
              </a:rPr>
              <a:t>阮冈那</a:t>
            </a:r>
            <a:r>
              <a:rPr lang="zh-CN" altLang="en-US" sz="2000" dirty="0">
                <a:latin typeface="微软雅黑" pitchFamily="34" charset="-122"/>
                <a:ea typeface="微软雅黑" pitchFamily="34" charset="-122"/>
              </a:rPr>
              <a:t>赞图书馆学五</a:t>
            </a:r>
            <a:r>
              <a:rPr lang="zh-CN" altLang="en-US" sz="2000" dirty="0" smtClean="0">
                <a:latin typeface="微软雅黑" pitchFamily="34" charset="-122"/>
                <a:ea typeface="微软雅黑" pitchFamily="34" charset="-122"/>
              </a:rPr>
              <a:t>定律</a:t>
            </a:r>
            <a:endParaRPr lang="en-US" altLang="zh-CN" sz="2000" dirty="0" smtClean="0">
              <a:latin typeface="微软雅黑" pitchFamily="34" charset="-122"/>
              <a:ea typeface="微软雅黑" pitchFamily="34" charset="-122"/>
            </a:endParaRPr>
          </a:p>
          <a:p>
            <a:endParaRPr lang="en-US" altLang="zh-CN" sz="2400" dirty="0">
              <a:latin typeface="微软雅黑" pitchFamily="34" charset="-122"/>
              <a:ea typeface="微软雅黑" pitchFamily="34" charset="-122"/>
            </a:endParaRPr>
          </a:p>
          <a:p>
            <a:pPr lvl="1"/>
            <a:r>
              <a:rPr lang="en-US" altLang="zh-CN" sz="2000" dirty="0" smtClean="0">
                <a:latin typeface="微软雅黑" pitchFamily="34" charset="-122"/>
                <a:ea typeface="微软雅黑" pitchFamily="34" charset="-122"/>
              </a:rPr>
              <a:t>IFLA</a:t>
            </a:r>
            <a:r>
              <a:rPr lang="zh-CN" altLang="en-US" sz="2000" dirty="0" smtClean="0">
                <a:latin typeface="微软雅黑" pitchFamily="34" charset="-122"/>
                <a:ea typeface="微软雅黑" pitchFamily="34" charset="-122"/>
              </a:rPr>
              <a:t>的理念：自由获取知识是人类的权利（</a:t>
            </a:r>
            <a:r>
              <a:rPr lang="en-US" altLang="zh-CN" sz="2000" dirty="0" smtClean="0">
                <a:latin typeface="微软雅黑" pitchFamily="34" charset="-122"/>
                <a:ea typeface="微软雅黑" pitchFamily="34" charset="-122"/>
              </a:rPr>
              <a:t>Free Access</a:t>
            </a:r>
            <a:r>
              <a:rPr lang="zh-CN" altLang="en-US" sz="2000" dirty="0" smtClean="0">
                <a:latin typeface="微软雅黑" pitchFamily="34" charset="-122"/>
                <a:ea typeface="微软雅黑" pitchFamily="34" charset="-122"/>
              </a:rPr>
              <a:t> </a:t>
            </a:r>
            <a:r>
              <a:rPr lang="en-US" altLang="zh-CN" sz="2000" dirty="0" smtClean="0">
                <a:latin typeface="微软雅黑" pitchFamily="34" charset="-122"/>
                <a:ea typeface="微软雅黑" pitchFamily="34" charset="-122"/>
              </a:rPr>
              <a:t>of Knowledge is Human Right</a:t>
            </a:r>
            <a:r>
              <a:rPr lang="zh-CN" altLang="en-US" sz="2000" dirty="0" smtClean="0">
                <a:latin typeface="微软雅黑" pitchFamily="34" charset="-122"/>
                <a:ea typeface="微软雅黑" pitchFamily="34" charset="-122"/>
              </a:rPr>
              <a:t>）</a:t>
            </a:r>
            <a:endParaRPr lang="en-US" altLang="zh-CN" sz="2000" dirty="0" smtClean="0">
              <a:latin typeface="微软雅黑" pitchFamily="34" charset="-122"/>
              <a:ea typeface="微软雅黑" pitchFamily="34" charset="-122"/>
            </a:endParaRPr>
          </a:p>
          <a:p>
            <a:endParaRPr lang="en-US" altLang="zh-CN" sz="2400" dirty="0" smtClean="0">
              <a:latin typeface="微软雅黑" pitchFamily="34" charset="-122"/>
              <a:ea typeface="微软雅黑" pitchFamily="34" charset="-122"/>
            </a:endParaRPr>
          </a:p>
          <a:p>
            <a:pPr lvl="1"/>
            <a:r>
              <a:rPr lang="zh-CN" altLang="en-US" sz="2000" dirty="0" smtClean="0">
                <a:latin typeface="微软雅黑" pitchFamily="34" charset="-122"/>
                <a:ea typeface="微软雅黑" pitchFamily="34" charset="-122"/>
              </a:rPr>
              <a:t>图书馆不遗余力地为实现这一公民权利而努力</a:t>
            </a:r>
            <a:endParaRPr lang="en-US" altLang="zh-CN" sz="2000" dirty="0" smtClean="0">
              <a:latin typeface="微软雅黑" pitchFamily="34" charset="-122"/>
              <a:ea typeface="微软雅黑" pitchFamily="34" charset="-122"/>
            </a:endParaRPr>
          </a:p>
          <a:p>
            <a:endParaRPr lang="en-US" altLang="zh-CN" sz="2400" dirty="0" smtClean="0">
              <a:latin typeface="微软雅黑" pitchFamily="34" charset="-122"/>
              <a:ea typeface="微软雅黑" pitchFamily="34" charset="-122"/>
            </a:endParaRPr>
          </a:p>
          <a:p>
            <a:pPr lvl="1"/>
            <a:r>
              <a:rPr lang="zh-CN" altLang="en-US" sz="2000" dirty="0" smtClean="0">
                <a:latin typeface="微软雅黑" pitchFamily="34" charset="-122"/>
                <a:ea typeface="微软雅黑" pitchFamily="34" charset="-122"/>
              </a:rPr>
              <a:t>移动图书馆服务即是这种努力之一</a:t>
            </a:r>
            <a:r>
              <a:rPr lang="en-US" altLang="zh-CN" sz="2000" dirty="0" smtClean="0">
                <a:latin typeface="微软雅黑" pitchFamily="34" charset="-122"/>
                <a:ea typeface="微软雅黑" pitchFamily="34" charset="-122"/>
              </a:rPr>
              <a:t>: </a:t>
            </a:r>
            <a:r>
              <a:rPr lang="zh-CN" altLang="en-US" sz="2000" dirty="0" smtClean="0">
                <a:latin typeface="微软雅黑" pitchFamily="34" charset="-122"/>
                <a:ea typeface="微软雅黑" pitchFamily="34" charset="-122"/>
              </a:rPr>
              <a:t>让用户随时随地获取所需知识</a:t>
            </a:r>
            <a:endParaRPr lang="zh-CN" altLang="en-US" sz="2000" dirty="0">
              <a:latin typeface="微软雅黑" pitchFamily="34" charset="-122"/>
              <a:ea typeface="微软雅黑" pitchFamily="34" charset="-122"/>
            </a:endParaRPr>
          </a:p>
        </p:txBody>
      </p:sp>
      <p:pic>
        <p:nvPicPr>
          <p:cNvPr id="8" name="内容占位符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16016" y="3501008"/>
            <a:ext cx="4038600" cy="2576061"/>
          </a:xfrm>
        </p:spPr>
      </p:pic>
      <p:sp>
        <p:nvSpPr>
          <p:cNvPr id="4" name="日期占位符 3"/>
          <p:cNvSpPr>
            <a:spLocks noGrp="1"/>
          </p:cNvSpPr>
          <p:nvPr>
            <p:ph type="dt" sz="half" idx="10"/>
          </p:nvPr>
        </p:nvSpPr>
        <p:spPr>
          <a:prstGeom prst="rect">
            <a:avLst/>
          </a:prstGeom>
        </p:spPr>
        <p:txBody>
          <a:bodyPr/>
          <a:lstStyle/>
          <a:p>
            <a:fld id="{A6AF4B83-6BFF-43CE-985F-AB6BD9E8C494}" type="datetime1">
              <a:rPr lang="zh-CN" altLang="en-US" smtClean="0"/>
              <a:pPr/>
              <a:t>2013-06-06</a:t>
            </a:fld>
            <a:endParaRPr lang="en-US" altLang="zh-CN" dirty="0"/>
          </a:p>
        </p:txBody>
      </p:sp>
      <p:sp>
        <p:nvSpPr>
          <p:cNvPr id="5" name="灯片编号占位符 4"/>
          <p:cNvSpPr>
            <a:spLocks noGrp="1"/>
          </p:cNvSpPr>
          <p:nvPr>
            <p:ph type="sldNum" sz="quarter" idx="12"/>
          </p:nvPr>
        </p:nvSpPr>
        <p:spPr>
          <a:prstGeom prst="rect">
            <a:avLst/>
          </a:prstGeom>
        </p:spPr>
        <p:txBody>
          <a:bodyPr/>
          <a:lstStyle/>
          <a:p>
            <a:fld id="{59ABE186-533F-4AE8-B49B-7FFB07462F47}" type="slidenum">
              <a:rPr lang="zh-CN" altLang="en-US" smtClean="0"/>
              <a:pPr/>
              <a:t>49</a:t>
            </a:fld>
            <a:endParaRPr lang="en-US" altLang="zh-CN" dirty="0"/>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3175" y="1052736"/>
            <a:ext cx="2286000" cy="2286000"/>
          </a:xfrm>
          <a:prstGeom prst="rect">
            <a:avLst/>
          </a:prstGeom>
        </p:spPr>
      </p:pic>
    </p:spTree>
    <p:extLst>
      <p:ext uri="{BB962C8B-B14F-4D97-AF65-F5344CB8AC3E}">
        <p14:creationId xmlns:p14="http://schemas.microsoft.com/office/powerpoint/2010/main" val="39474134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endParaRPr lang="zh-CN" altLang="en-US" sz="3200" dirty="0"/>
          </a:p>
        </p:txBody>
      </p:sp>
      <p:sp>
        <p:nvSpPr>
          <p:cNvPr id="5" name="内容占位符 4"/>
          <p:cNvSpPr>
            <a:spLocks noGrp="1"/>
          </p:cNvSpPr>
          <p:nvPr>
            <p:ph idx="1"/>
          </p:nvPr>
        </p:nvSpPr>
        <p:spPr/>
        <p:txBody>
          <a:bodyPr>
            <a:normAutofit fontScale="77500" lnSpcReduction="20000"/>
          </a:bodyPr>
          <a:lstStyle/>
          <a:p>
            <a:r>
              <a:rPr lang="zh-CN" altLang="zh-CN" dirty="0"/>
              <a:t>泛在图书馆的六个</a:t>
            </a:r>
            <a:r>
              <a:rPr lang="zh-CN" altLang="zh-CN" dirty="0" smtClean="0"/>
              <a:t>特征</a:t>
            </a:r>
            <a:endParaRPr lang="en-US" altLang="zh-CN" dirty="0" smtClean="0"/>
          </a:p>
          <a:p>
            <a:endParaRPr lang="en-US" altLang="zh-CN" dirty="0" smtClean="0"/>
          </a:p>
          <a:p>
            <a:pPr marL="0" indent="0">
              <a:buNone/>
            </a:pPr>
            <a:r>
              <a:rPr lang="en-US" altLang="zh-CN" dirty="0" smtClean="0"/>
              <a:t>        </a:t>
            </a:r>
            <a:r>
              <a:rPr lang="zh-CN" altLang="zh-CN" dirty="0" smtClean="0"/>
              <a:t>①</a:t>
            </a:r>
            <a:r>
              <a:rPr lang="zh-CN" altLang="zh-CN" dirty="0"/>
              <a:t>网络化。泛在图书馆信息资源和服务以网络为传播媒介，离开了网络，泛在图书馆的功能将无从实现</a:t>
            </a:r>
            <a:r>
              <a:rPr lang="zh-CN" altLang="zh-CN" dirty="0" smtClean="0"/>
              <a:t>。</a:t>
            </a:r>
            <a:endParaRPr lang="en-US" altLang="zh-CN" dirty="0" smtClean="0"/>
          </a:p>
          <a:p>
            <a:pPr marL="0" indent="0">
              <a:buNone/>
            </a:pPr>
            <a:r>
              <a:rPr lang="en-US" altLang="zh-CN" dirty="0"/>
              <a:t/>
            </a:r>
            <a:br>
              <a:rPr lang="en-US" altLang="zh-CN" dirty="0"/>
            </a:br>
            <a:r>
              <a:rPr lang="zh-CN" altLang="zh-CN" dirty="0"/>
              <a:t>　　②全天候。泛在图书馆不受时空的限制，每天</a:t>
            </a:r>
            <a:r>
              <a:rPr lang="en-US" altLang="zh-CN" dirty="0"/>
              <a:t>24</a:t>
            </a:r>
            <a:r>
              <a:rPr lang="zh-CN" altLang="zh-CN" dirty="0"/>
              <a:t>小时不间断向用户提供服务，用户可以随时随地随心所欲地获取自己想要的信息资源和服务</a:t>
            </a:r>
            <a:r>
              <a:rPr lang="zh-CN" altLang="zh-CN" dirty="0" smtClean="0"/>
              <a:t>。</a:t>
            </a:r>
            <a:endParaRPr lang="en-US" altLang="zh-CN" dirty="0" smtClean="0"/>
          </a:p>
          <a:p>
            <a:pPr marL="0" indent="0">
              <a:buNone/>
            </a:pPr>
            <a:r>
              <a:rPr lang="en-US" altLang="zh-CN" dirty="0"/>
              <a:t/>
            </a:r>
            <a:br>
              <a:rPr lang="en-US" altLang="zh-CN" dirty="0"/>
            </a:br>
            <a:r>
              <a:rPr lang="zh-CN" altLang="zh-CN" dirty="0"/>
              <a:t>　　③开放性。开放性是泛在图书馆的一个重要属性。泛在图书馆除了为特定用户提供受密码保护的信息资源、服务和教育外，也对全球用户开放其信息资源特别是学术性信息资源</a:t>
            </a:r>
            <a:r>
              <a:rPr lang="zh-CN" altLang="zh-CN" dirty="0" smtClean="0"/>
              <a:t>。</a:t>
            </a:r>
            <a:endParaRPr lang="en-US" altLang="zh-CN" dirty="0" smtClean="0"/>
          </a:p>
        </p:txBody>
      </p:sp>
      <p:sp>
        <p:nvSpPr>
          <p:cNvPr id="3" name="日期占位符 2"/>
          <p:cNvSpPr>
            <a:spLocks noGrp="1"/>
          </p:cNvSpPr>
          <p:nvPr>
            <p:ph type="dt" sz="half" idx="10"/>
          </p:nvPr>
        </p:nvSpPr>
        <p:spPr/>
        <p:txBody>
          <a:bodyPr/>
          <a:lstStyle/>
          <a:p>
            <a:fld id="{95F62FF3-5E89-41D2-800A-EB3A8863D221}" type="datetime1">
              <a:rPr lang="zh-CN" altLang="en-US" smtClean="0"/>
              <a:pPr/>
              <a:t>2013-06-06</a:t>
            </a:fld>
            <a:endParaRPr lang="en-US" altLang="zh-CN"/>
          </a:p>
        </p:txBody>
      </p:sp>
      <p:sp>
        <p:nvSpPr>
          <p:cNvPr id="4" name="灯片编号占位符 3"/>
          <p:cNvSpPr>
            <a:spLocks noGrp="1"/>
          </p:cNvSpPr>
          <p:nvPr>
            <p:ph type="sldNum" sz="quarter" idx="12"/>
          </p:nvPr>
        </p:nvSpPr>
        <p:spPr/>
        <p:txBody>
          <a:bodyPr/>
          <a:lstStyle/>
          <a:p>
            <a:fld id="{59ABE186-533F-4AE8-B49B-7FFB07462F47}" type="slidenum">
              <a:rPr lang="zh-CN" altLang="en-US" smtClean="0"/>
              <a:pPr/>
              <a:t>50</a:t>
            </a:fld>
            <a:endParaRPr lang="en-US" altLang="zh-CN"/>
          </a:p>
        </p:txBody>
      </p:sp>
    </p:spTree>
    <p:extLst>
      <p:ext uri="{BB962C8B-B14F-4D97-AF65-F5344CB8AC3E}">
        <p14:creationId xmlns:p14="http://schemas.microsoft.com/office/powerpoint/2010/main" val="53627134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77500" lnSpcReduction="20000"/>
          </a:bodyPr>
          <a:lstStyle/>
          <a:p>
            <a:pPr marL="0" indent="0">
              <a:buNone/>
            </a:pPr>
            <a:r>
              <a:rPr lang="en-US" altLang="zh-CN" dirty="0"/>
              <a:t/>
            </a:r>
            <a:br>
              <a:rPr lang="en-US" altLang="zh-CN" dirty="0"/>
            </a:br>
            <a:r>
              <a:rPr lang="zh-CN" altLang="zh-CN" dirty="0"/>
              <a:t>　　④多格式。泛在图书馆通过网络不间断地、无缝地向用户实时传递</a:t>
            </a:r>
            <a:r>
              <a:rPr lang="en-US" altLang="zh-CN" dirty="0"/>
              <a:t>TXT</a:t>
            </a:r>
            <a:r>
              <a:rPr lang="zh-CN" altLang="zh-CN" dirty="0"/>
              <a:t>、</a:t>
            </a:r>
            <a:r>
              <a:rPr lang="en-US" altLang="zh-CN" dirty="0"/>
              <a:t>JPG</a:t>
            </a:r>
            <a:r>
              <a:rPr lang="zh-CN" altLang="zh-CN" dirty="0"/>
              <a:t>、</a:t>
            </a:r>
            <a:r>
              <a:rPr lang="en-US" altLang="zh-CN" dirty="0"/>
              <a:t>WAV</a:t>
            </a:r>
            <a:r>
              <a:rPr lang="zh-CN" altLang="zh-CN" dirty="0"/>
              <a:t>、</a:t>
            </a:r>
            <a:r>
              <a:rPr lang="en-US" altLang="zh-CN" dirty="0"/>
              <a:t>RM</a:t>
            </a:r>
            <a:r>
              <a:rPr lang="zh-CN" altLang="zh-CN" dirty="0"/>
              <a:t>、</a:t>
            </a:r>
            <a:r>
              <a:rPr lang="en-US" altLang="zh-CN" dirty="0"/>
              <a:t>PPT</a:t>
            </a:r>
            <a:r>
              <a:rPr lang="zh-CN" altLang="zh-CN" dirty="0"/>
              <a:t>、</a:t>
            </a:r>
            <a:r>
              <a:rPr lang="en-US" altLang="zh-CN" dirty="0"/>
              <a:t>PDF</a:t>
            </a:r>
            <a:r>
              <a:rPr lang="zh-CN" altLang="zh-CN" dirty="0"/>
              <a:t>、</a:t>
            </a:r>
            <a:r>
              <a:rPr lang="en-US" altLang="zh-CN" dirty="0"/>
              <a:t>HTML</a:t>
            </a:r>
            <a:r>
              <a:rPr lang="zh-CN" altLang="zh-CN" dirty="0"/>
              <a:t>等格式的信息资源，满足不同种类、层次用户的信息需求</a:t>
            </a:r>
            <a:r>
              <a:rPr lang="zh-CN" altLang="zh-CN" dirty="0" smtClean="0"/>
              <a:t>。</a:t>
            </a:r>
            <a:endParaRPr lang="en-US" altLang="zh-CN" dirty="0" smtClean="0"/>
          </a:p>
          <a:p>
            <a:pPr marL="0" indent="0">
              <a:buNone/>
            </a:pPr>
            <a:r>
              <a:rPr lang="en-US" altLang="zh-CN" dirty="0"/>
              <a:t/>
            </a:r>
            <a:br>
              <a:rPr lang="en-US" altLang="zh-CN" dirty="0"/>
            </a:br>
            <a:r>
              <a:rPr lang="zh-CN" altLang="zh-CN" dirty="0"/>
              <a:t>　　⑤多语种。泛在图书馆致力于为不同国家和地区、具有不同文化背景的用户提供各具特色的多语种服务，以促进不同文化和语言背景的用户自由利用泛在图书馆信息和服务的权利</a:t>
            </a:r>
            <a:r>
              <a:rPr lang="zh-CN" altLang="zh-CN" dirty="0" smtClean="0"/>
              <a:t>。</a:t>
            </a:r>
            <a:endParaRPr lang="en-US" altLang="zh-CN" dirty="0" smtClean="0"/>
          </a:p>
          <a:p>
            <a:pPr marL="0" indent="0">
              <a:buNone/>
            </a:pPr>
            <a:r>
              <a:rPr lang="en-US" altLang="zh-CN" dirty="0"/>
              <a:t/>
            </a:r>
            <a:br>
              <a:rPr lang="en-US" altLang="zh-CN" dirty="0"/>
            </a:br>
            <a:r>
              <a:rPr lang="zh-CN" altLang="zh-CN" dirty="0"/>
              <a:t>　　⑥全球化。泛在图书馆为全世界不同年龄、性别、肤色、种族、宗教、语言能力、信息技能和信息素养的用户提供各种信息和服务，成为全球性的信息服务提供者，保障全球用户平等利用泛在图书馆信息和服务的权利。</a:t>
            </a:r>
            <a:endParaRPr lang="zh-CN" altLang="en-US" dirty="0"/>
          </a:p>
          <a:p>
            <a:endParaRPr lang="zh-CN" altLang="en-US" dirty="0"/>
          </a:p>
        </p:txBody>
      </p:sp>
    </p:spTree>
    <p:extLst>
      <p:ext uri="{BB962C8B-B14F-4D97-AF65-F5344CB8AC3E}">
        <p14:creationId xmlns:p14="http://schemas.microsoft.com/office/powerpoint/2010/main" val="9019676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lstStyle/>
          <a:p>
            <a:endParaRPr lang="zh-CN" altLang="en-US"/>
          </a:p>
        </p:txBody>
      </p:sp>
      <p:sp>
        <p:nvSpPr>
          <p:cNvPr id="5" name="内容占位符 4"/>
          <p:cNvSpPr>
            <a:spLocks noGrp="1"/>
          </p:cNvSpPr>
          <p:nvPr>
            <p:ph sz="half" idx="1"/>
          </p:nvPr>
        </p:nvSpPr>
        <p:spPr>
          <a:xfrm>
            <a:off x="457200" y="1600200"/>
            <a:ext cx="2962672" cy="4525963"/>
          </a:xfrm>
        </p:spPr>
        <p:txBody>
          <a:bodyPr/>
          <a:lstStyle/>
          <a:p>
            <a:r>
              <a:rPr lang="zh-CN" altLang="en-US" dirty="0"/>
              <a:t>发展中的泛在图书馆</a:t>
            </a:r>
            <a:r>
              <a:rPr lang="zh-CN" altLang="en-US" dirty="0" smtClean="0"/>
              <a:t>服务</a:t>
            </a:r>
            <a:endParaRPr lang="en-US" altLang="zh-CN" dirty="0" smtClean="0"/>
          </a:p>
          <a:p>
            <a:pPr lvl="1"/>
            <a:r>
              <a:rPr lang="zh-CN" altLang="en-US" dirty="0" smtClean="0"/>
              <a:t>数字图书馆</a:t>
            </a:r>
            <a:endParaRPr lang="en-US" altLang="zh-CN" dirty="0" smtClean="0"/>
          </a:p>
          <a:p>
            <a:pPr lvl="1"/>
            <a:r>
              <a:rPr lang="zh-CN" altLang="en-US" dirty="0" smtClean="0"/>
              <a:t>移动数字图书馆</a:t>
            </a:r>
            <a:endParaRPr lang="en-US" altLang="zh-CN" dirty="0" smtClean="0"/>
          </a:p>
          <a:p>
            <a:pPr lvl="1"/>
            <a:r>
              <a:rPr lang="zh-CN" altLang="en-US" dirty="0" smtClean="0"/>
              <a:t>虚拟学习空间</a:t>
            </a:r>
            <a:endParaRPr lang="en-US" altLang="zh-CN" dirty="0" smtClean="0"/>
          </a:p>
          <a:p>
            <a:pPr lvl="1"/>
            <a:r>
              <a:rPr lang="zh-CN" altLang="en-US" dirty="0" smtClean="0"/>
              <a:t>虚拟研究空间</a:t>
            </a:r>
            <a:endParaRPr lang="zh-CN" altLang="en-US" dirty="0"/>
          </a:p>
        </p:txBody>
      </p:sp>
      <p:pic>
        <p:nvPicPr>
          <p:cNvPr id="8" name="内容占位符 7"/>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499992" y="188640"/>
            <a:ext cx="4038600" cy="3051296"/>
          </a:xfrm>
        </p:spPr>
      </p:pic>
      <p:sp>
        <p:nvSpPr>
          <p:cNvPr id="3" name="日期占位符 2"/>
          <p:cNvSpPr>
            <a:spLocks noGrp="1"/>
          </p:cNvSpPr>
          <p:nvPr>
            <p:ph type="dt" sz="half" idx="10"/>
          </p:nvPr>
        </p:nvSpPr>
        <p:spPr/>
        <p:txBody>
          <a:bodyPr/>
          <a:lstStyle/>
          <a:p>
            <a:fld id="{95F62FF3-5E89-41D2-800A-EB3A8863D221}" type="datetime1">
              <a:rPr lang="zh-CN" altLang="en-US" smtClean="0"/>
              <a:pPr/>
              <a:t>2013-06-06</a:t>
            </a:fld>
            <a:endParaRPr lang="en-US" altLang="zh-CN"/>
          </a:p>
        </p:txBody>
      </p:sp>
      <p:sp>
        <p:nvSpPr>
          <p:cNvPr id="4" name="灯片编号占位符 3"/>
          <p:cNvSpPr>
            <a:spLocks noGrp="1"/>
          </p:cNvSpPr>
          <p:nvPr>
            <p:ph type="sldNum" sz="quarter" idx="12"/>
          </p:nvPr>
        </p:nvSpPr>
        <p:spPr/>
        <p:txBody>
          <a:bodyPr/>
          <a:lstStyle/>
          <a:p>
            <a:fld id="{59ABE186-533F-4AE8-B49B-7FFB07462F47}" type="slidenum">
              <a:rPr lang="zh-CN" altLang="en-US" smtClean="0"/>
              <a:pPr/>
              <a:t>52</a:t>
            </a:fld>
            <a:endParaRPr lang="en-US" altLang="zh-CN"/>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4008" y="3438127"/>
            <a:ext cx="3912865" cy="2916291"/>
          </a:xfrm>
          <a:prstGeom prst="rect">
            <a:avLst/>
          </a:prstGeom>
        </p:spPr>
      </p:pic>
    </p:spTree>
    <p:extLst>
      <p:ext uri="{BB962C8B-B14F-4D97-AF65-F5344CB8AC3E}">
        <p14:creationId xmlns:p14="http://schemas.microsoft.com/office/powerpoint/2010/main" val="18107504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85800" y="1052736"/>
            <a:ext cx="7772400" cy="699864"/>
          </a:xfrm>
        </p:spPr>
        <p:txBody>
          <a:bodyPr>
            <a:normAutofit/>
          </a:bodyPr>
          <a:lstStyle/>
          <a:p>
            <a:pPr algn="l"/>
            <a:r>
              <a:rPr lang="zh-CN" altLang="en-US" sz="2400" b="0" dirty="0" smtClean="0"/>
              <a:t>利用现代信息技术的自助图书馆</a:t>
            </a:r>
            <a:endParaRPr lang="zh-CN" altLang="en-US" sz="2400" b="0" dirty="0"/>
          </a:p>
        </p:txBody>
      </p:sp>
      <p:sp>
        <p:nvSpPr>
          <p:cNvPr id="3" name="内容占位符 2"/>
          <p:cNvSpPr>
            <a:spLocks noGrp="1"/>
          </p:cNvSpPr>
          <p:nvPr>
            <p:ph sz="half" idx="1"/>
          </p:nvPr>
        </p:nvSpPr>
        <p:spPr/>
        <p:txBody>
          <a:bodyPr/>
          <a:lstStyle/>
          <a:p>
            <a:r>
              <a:rPr lang="zh-CN" altLang="en-US" sz="2000" dirty="0" smtClean="0"/>
              <a:t>深圳自助图书馆</a:t>
            </a:r>
            <a:r>
              <a:rPr lang="en-US" altLang="zh-CN" sz="2000" dirty="0" smtClean="0"/>
              <a:t>-ATM</a:t>
            </a:r>
            <a:r>
              <a:rPr lang="zh-CN" altLang="en-US" sz="2000" dirty="0" smtClean="0"/>
              <a:t>机：</a:t>
            </a:r>
            <a:r>
              <a:rPr lang="en-US" altLang="zh-CN" sz="2000" dirty="0" smtClean="0"/>
              <a:t>24</a:t>
            </a:r>
            <a:r>
              <a:rPr lang="zh-CN" altLang="en-US" sz="2000" dirty="0" smtClean="0"/>
              <a:t>小时服务，吐的不是钱，是知识</a:t>
            </a:r>
            <a:endParaRPr lang="en-US" altLang="zh-CN" sz="2000" dirty="0" smtClean="0"/>
          </a:p>
          <a:p>
            <a:endParaRPr lang="en-US" altLang="zh-CN" sz="2000" dirty="0" smtClean="0"/>
          </a:p>
          <a:p>
            <a:r>
              <a:rPr lang="zh-CN" altLang="en-US" sz="2000" dirty="0" smtClean="0"/>
              <a:t>自助图书馆以其灵活布设的优势分布在全市，弥补了全市物理图书馆分布不均衡服务有限的不足，对实现图书馆均等化、便捷化、人性化服务起到了积极示范作用</a:t>
            </a:r>
            <a:endParaRPr lang="en-US" altLang="zh-CN" sz="2000" dirty="0" smtClean="0"/>
          </a:p>
          <a:p>
            <a:endParaRPr lang="en-US" altLang="zh-CN" sz="2000" dirty="0" smtClean="0"/>
          </a:p>
          <a:p>
            <a:r>
              <a:rPr lang="zh-CN" altLang="en-US" sz="2000" dirty="0"/>
              <a:t>自助</a:t>
            </a:r>
            <a:r>
              <a:rPr lang="zh-CN" altLang="en-US" sz="2000" dirty="0" smtClean="0"/>
              <a:t>图书馆需要较大的投入</a:t>
            </a:r>
            <a:endParaRPr lang="zh-CN" altLang="en-US" sz="2000" dirty="0"/>
          </a:p>
        </p:txBody>
      </p:sp>
      <p:pic>
        <p:nvPicPr>
          <p:cNvPr id="8" name="内容占位符 7" descr="1268637500715.jpg"/>
          <p:cNvPicPr>
            <a:picLocks noGrp="1" noChangeAspect="1"/>
          </p:cNvPicPr>
          <p:nvPr>
            <p:ph sz="quarter" idx="2"/>
          </p:nvPr>
        </p:nvPicPr>
        <p:blipFill>
          <a:blip r:embed="rId2" cstate="print"/>
          <a:stretch>
            <a:fillRect/>
          </a:stretch>
        </p:blipFill>
        <p:spPr>
          <a:xfrm>
            <a:off x="5733120" y="2348880"/>
            <a:ext cx="1620180" cy="1080120"/>
          </a:xfrm>
        </p:spPr>
      </p:pic>
      <p:pic>
        <p:nvPicPr>
          <p:cNvPr id="9" name="内容占位符 8" descr="自助图书馆.jpg"/>
          <p:cNvPicPr>
            <a:picLocks noGrp="1" noChangeAspect="1"/>
          </p:cNvPicPr>
          <p:nvPr>
            <p:ph sz="quarter" idx="3"/>
          </p:nvPr>
        </p:nvPicPr>
        <p:blipFill>
          <a:blip r:embed="rId3" cstate="print"/>
          <a:stretch>
            <a:fillRect/>
          </a:stretch>
        </p:blipFill>
        <p:spPr>
          <a:xfrm>
            <a:off x="5665068" y="4437112"/>
            <a:ext cx="1825392" cy="1216928"/>
          </a:xfrm>
        </p:spPr>
      </p:pic>
      <p:sp>
        <p:nvSpPr>
          <p:cNvPr id="6" name="日期占位符 5"/>
          <p:cNvSpPr>
            <a:spLocks noGrp="1"/>
          </p:cNvSpPr>
          <p:nvPr>
            <p:ph type="dt" sz="half" idx="10"/>
          </p:nvPr>
        </p:nvSpPr>
        <p:spPr>
          <a:xfrm>
            <a:off x="6948264" y="6093296"/>
            <a:ext cx="1905000" cy="457200"/>
          </a:xfrm>
        </p:spPr>
        <p:txBody>
          <a:bodyPr/>
          <a:lstStyle/>
          <a:p>
            <a:fld id="{1243199F-A841-456A-9028-5F150436D805}" type="datetime1">
              <a:rPr lang="zh-CN" altLang="en-US" smtClean="0"/>
              <a:pPr/>
              <a:t>2013-06-06</a:t>
            </a:fld>
            <a:endParaRPr lang="en-US" altLang="zh-CN" dirty="0"/>
          </a:p>
        </p:txBody>
      </p:sp>
      <p:sp>
        <p:nvSpPr>
          <p:cNvPr id="7" name="灯片编号占位符 6"/>
          <p:cNvSpPr>
            <a:spLocks noGrp="1"/>
          </p:cNvSpPr>
          <p:nvPr>
            <p:ph type="sldNum" sz="quarter" idx="12"/>
          </p:nvPr>
        </p:nvSpPr>
        <p:spPr>
          <a:xfrm>
            <a:off x="323528" y="6237312"/>
            <a:ext cx="683096" cy="457200"/>
          </a:xfrm>
        </p:spPr>
        <p:txBody>
          <a:bodyPr/>
          <a:lstStyle/>
          <a:p>
            <a:fld id="{E7CE10C7-0CE8-4D05-9EFE-7C3BA2A7F8E5}" type="slidenum">
              <a:rPr lang="zh-CN" altLang="en-US" smtClean="0"/>
              <a:pPr/>
              <a:t>53</a:t>
            </a:fld>
            <a:endParaRPr lang="en-US" altLang="zh-CN"/>
          </a:p>
        </p:txBody>
      </p:sp>
    </p:spTree>
    <p:extLst>
      <p:ext uri="{BB962C8B-B14F-4D97-AF65-F5344CB8AC3E}">
        <p14:creationId xmlns:p14="http://schemas.microsoft.com/office/powerpoint/2010/main" val="208919555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755576" y="692696"/>
            <a:ext cx="7772400" cy="710952"/>
          </a:xfrm>
        </p:spPr>
        <p:txBody>
          <a:bodyPr>
            <a:normAutofit/>
          </a:bodyPr>
          <a:lstStyle/>
          <a:p>
            <a:pPr algn="l"/>
            <a:r>
              <a:rPr lang="zh-CN" altLang="en-US" sz="2400" b="0" i="0" dirty="0" smtClean="0">
                <a:latin typeface="微软雅黑" pitchFamily="34" charset="-122"/>
                <a:ea typeface="微软雅黑" pitchFamily="34" charset="-122"/>
              </a:rPr>
              <a:t>图书馆人实现移动服务的努力</a:t>
            </a:r>
            <a:endParaRPr lang="zh-CN" altLang="en-US" sz="2400" b="0" i="0" dirty="0">
              <a:ea typeface="宋体" pitchFamily="2" charset="-122"/>
            </a:endParaRPr>
          </a:p>
        </p:txBody>
      </p:sp>
      <p:sp>
        <p:nvSpPr>
          <p:cNvPr id="68611" name="Rectangle 3"/>
          <p:cNvSpPr>
            <a:spLocks noGrp="1" noChangeArrowheads="1"/>
          </p:cNvSpPr>
          <p:nvPr>
            <p:ph sz="half" idx="1"/>
          </p:nvPr>
        </p:nvSpPr>
        <p:spPr/>
        <p:txBody>
          <a:bodyPr>
            <a:normAutofit/>
          </a:bodyPr>
          <a:lstStyle/>
          <a:p>
            <a:pPr>
              <a:lnSpc>
                <a:spcPct val="90000"/>
              </a:lnSpc>
            </a:pPr>
            <a:r>
              <a:rPr lang="zh-CN" altLang="en-US" sz="2400" dirty="0" smtClean="0">
                <a:latin typeface="宋体" pitchFamily="2" charset="-122"/>
                <a:ea typeface="宋体" pitchFamily="2" charset="-122"/>
              </a:rPr>
              <a:t>代理服务器</a:t>
            </a:r>
            <a:r>
              <a:rPr lang="en-US" altLang="zh-CN" sz="2400" dirty="0" smtClean="0">
                <a:latin typeface="宋体" pitchFamily="2" charset="-122"/>
                <a:ea typeface="宋体" pitchFamily="2" charset="-122"/>
              </a:rPr>
              <a:t>/</a:t>
            </a:r>
            <a:r>
              <a:rPr lang="en-US" altLang="zh-CN" sz="2400" i="0" dirty="0" smtClean="0">
                <a:latin typeface="宋体" pitchFamily="2" charset="-122"/>
                <a:ea typeface="宋体" pitchFamily="2" charset="-122"/>
              </a:rPr>
              <a:t>VPN</a:t>
            </a:r>
            <a:endParaRPr lang="zh-CN" altLang="en-US" sz="2400" i="0" dirty="0">
              <a:latin typeface="宋体" pitchFamily="2" charset="-122"/>
              <a:ea typeface="宋体" pitchFamily="2" charset="-122"/>
            </a:endParaRPr>
          </a:p>
          <a:p>
            <a:pPr>
              <a:lnSpc>
                <a:spcPct val="90000"/>
              </a:lnSpc>
            </a:pPr>
            <a:r>
              <a:rPr lang="zh-CN" altLang="en-US" sz="2400" i="0" dirty="0" smtClean="0">
                <a:latin typeface="宋体" pitchFamily="2" charset="-122"/>
                <a:ea typeface="宋体" pitchFamily="2" charset="-122"/>
              </a:rPr>
              <a:t>手机短信服务：实现借阅</a:t>
            </a:r>
            <a:r>
              <a:rPr lang="zh-CN" altLang="en-US" sz="2400" i="0" dirty="0">
                <a:latin typeface="宋体" pitchFamily="2" charset="-122"/>
                <a:ea typeface="宋体" pitchFamily="2" charset="-122"/>
              </a:rPr>
              <a:t>到期提醒</a:t>
            </a:r>
            <a:r>
              <a:rPr lang="zh-CN" altLang="en-US" sz="2400" i="0" dirty="0" smtClean="0">
                <a:latin typeface="宋体" pitchFamily="2" charset="-122"/>
                <a:ea typeface="宋体" pitchFamily="2" charset="-122"/>
              </a:rPr>
              <a:t>、预约、续借等</a:t>
            </a:r>
            <a:r>
              <a:rPr lang="zh-CN" altLang="en-US" sz="2400" i="0" dirty="0">
                <a:latin typeface="宋体" pitchFamily="2" charset="-122"/>
                <a:ea typeface="宋体" pitchFamily="2" charset="-122"/>
              </a:rPr>
              <a:t>服务</a:t>
            </a:r>
          </a:p>
          <a:p>
            <a:pPr>
              <a:lnSpc>
                <a:spcPct val="90000"/>
              </a:lnSpc>
            </a:pPr>
            <a:r>
              <a:rPr lang="zh-CN" altLang="en-US" sz="2400" i="0" dirty="0">
                <a:latin typeface="宋体" pitchFamily="2" charset="-122"/>
                <a:ea typeface="宋体" pitchFamily="2" charset="-122"/>
              </a:rPr>
              <a:t>基于</a:t>
            </a:r>
            <a:r>
              <a:rPr lang="en-US" altLang="zh-CN" sz="2400" i="0" dirty="0">
                <a:latin typeface="宋体" pitchFamily="2" charset="-122"/>
                <a:ea typeface="宋体" pitchFamily="2" charset="-122"/>
              </a:rPr>
              <a:t>WAP</a:t>
            </a:r>
            <a:r>
              <a:rPr lang="zh-CN" altLang="en-US" sz="2400" i="0" dirty="0">
                <a:latin typeface="宋体" pitchFamily="2" charset="-122"/>
                <a:ea typeface="宋体" pitchFamily="2" charset="-122"/>
              </a:rPr>
              <a:t>方式的移动</a:t>
            </a:r>
            <a:r>
              <a:rPr lang="en-US" altLang="zh-CN" sz="2400" i="0" dirty="0">
                <a:latin typeface="宋体" pitchFamily="2" charset="-122"/>
                <a:ea typeface="宋体" pitchFamily="2" charset="-122"/>
              </a:rPr>
              <a:t>OPAC</a:t>
            </a:r>
            <a:r>
              <a:rPr lang="zh-CN" altLang="en-US" sz="2400" i="0" dirty="0">
                <a:latin typeface="宋体" pitchFamily="2" charset="-122"/>
                <a:ea typeface="宋体" pitchFamily="2" charset="-122"/>
              </a:rPr>
              <a:t>服务包含了图书馆新闻、介绍、到馆路线、手机参考咨询等服务</a:t>
            </a:r>
          </a:p>
          <a:p>
            <a:pPr>
              <a:lnSpc>
                <a:spcPct val="90000"/>
              </a:lnSpc>
            </a:pPr>
            <a:r>
              <a:rPr lang="zh-CN" altLang="en-US" sz="2400" dirty="0" smtClean="0">
                <a:latin typeface="宋体" pitchFamily="2" charset="-122"/>
                <a:ea typeface="宋体" pitchFamily="2" charset="-122"/>
              </a:rPr>
              <a:t>可携带几百本电子图书的电纸书</a:t>
            </a:r>
            <a:endParaRPr lang="zh-CN" altLang="en-US" sz="2400" i="0" dirty="0">
              <a:latin typeface="宋体" pitchFamily="2" charset="-122"/>
              <a:ea typeface="宋体" pitchFamily="2" charset="-122"/>
            </a:endParaRPr>
          </a:p>
          <a:p>
            <a:pPr>
              <a:lnSpc>
                <a:spcPct val="90000"/>
              </a:lnSpc>
              <a:buFontTx/>
              <a:buNone/>
            </a:pPr>
            <a:endParaRPr lang="zh-CN" altLang="en-US" sz="2400" i="0" dirty="0">
              <a:ea typeface="宋体" pitchFamily="2" charset="-122"/>
            </a:endParaRPr>
          </a:p>
        </p:txBody>
      </p:sp>
      <p:pic>
        <p:nvPicPr>
          <p:cNvPr id="7" name="内容占位符 6" descr="001HTC_EVO4G_full.jpg"/>
          <p:cNvPicPr>
            <a:picLocks noGrp="1" noChangeAspect="1"/>
          </p:cNvPicPr>
          <p:nvPr>
            <p:ph sz="half" idx="2"/>
          </p:nvPr>
        </p:nvPicPr>
        <p:blipFill>
          <a:blip r:embed="rId2" cstate="print"/>
          <a:stretch>
            <a:fillRect/>
          </a:stretch>
        </p:blipFill>
        <p:spPr>
          <a:xfrm>
            <a:off x="5364088" y="969164"/>
            <a:ext cx="1408600" cy="2400304"/>
          </a:xfrm>
        </p:spPr>
      </p:pic>
      <p:sp>
        <p:nvSpPr>
          <p:cNvPr id="4" name="日期占位符 3"/>
          <p:cNvSpPr>
            <a:spLocks noGrp="1"/>
          </p:cNvSpPr>
          <p:nvPr>
            <p:ph type="dt" sz="half" idx="10"/>
          </p:nvPr>
        </p:nvSpPr>
        <p:spPr/>
        <p:txBody>
          <a:bodyPr/>
          <a:lstStyle/>
          <a:p>
            <a:fld id="{70342812-1DE9-496B-8C88-BD111A68220E}"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54</a:t>
            </a:fld>
            <a:endParaRPr lang="en-US" altLang="zh-CN"/>
          </a:p>
        </p:txBody>
      </p:sp>
      <p:pic>
        <p:nvPicPr>
          <p:cNvPr id="8" name="图片 7" descr="电子书.jpg"/>
          <p:cNvPicPr>
            <a:picLocks noChangeAspect="1"/>
          </p:cNvPicPr>
          <p:nvPr/>
        </p:nvPicPr>
        <p:blipFill>
          <a:blip r:embed="rId3" cstate="print"/>
          <a:stretch>
            <a:fillRect/>
          </a:stretch>
        </p:blipFill>
        <p:spPr>
          <a:xfrm>
            <a:off x="6429388" y="3369468"/>
            <a:ext cx="1628780" cy="2578902"/>
          </a:xfrm>
          <a:prstGeom prst="rect">
            <a:avLst/>
          </a:prstGeom>
        </p:spPr>
      </p:pic>
    </p:spTree>
    <p:extLst>
      <p:ext uri="{BB962C8B-B14F-4D97-AF65-F5344CB8AC3E}">
        <p14:creationId xmlns:p14="http://schemas.microsoft.com/office/powerpoint/2010/main" val="200722224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87624" y="908720"/>
            <a:ext cx="6912768" cy="5078313"/>
          </a:xfrm>
          <a:prstGeom prst="rect">
            <a:avLst/>
          </a:prstGeom>
        </p:spPr>
        <p:txBody>
          <a:bodyPr wrap="square">
            <a:spAutoFit/>
          </a:bodyPr>
          <a:lstStyle/>
          <a:p>
            <a:r>
              <a:rPr lang="zh-CN" altLang="zh-CN" dirty="0"/>
              <a:t>网络文学进入图书馆馆藏</a:t>
            </a:r>
          </a:p>
          <a:p>
            <a:r>
              <a:rPr lang="en-US" altLang="zh-CN" dirty="0"/>
              <a:t> </a:t>
            </a:r>
            <a:endParaRPr lang="zh-CN" altLang="zh-CN" dirty="0"/>
          </a:p>
          <a:p>
            <a:r>
              <a:rPr lang="zh-CN" altLang="zh-CN" dirty="0"/>
              <a:t>时间：</a:t>
            </a:r>
            <a:r>
              <a:rPr lang="en-US" altLang="zh-CN" dirty="0"/>
              <a:t>2013-03-21        </a:t>
            </a:r>
            <a:r>
              <a:rPr lang="zh-CN" altLang="zh-CN" dirty="0"/>
              <a:t>来源：光明日报</a:t>
            </a:r>
            <a:r>
              <a:rPr lang="en-US" altLang="zh-CN" dirty="0"/>
              <a:t>        </a:t>
            </a:r>
            <a:r>
              <a:rPr lang="zh-CN" altLang="zh-CN" dirty="0"/>
              <a:t>作者：刘彬 </a:t>
            </a:r>
          </a:p>
          <a:p>
            <a:r>
              <a:rPr lang="zh-CN" altLang="zh-CN" dirty="0"/>
              <a:t>　　由盛大文学与上海图书馆共同打造的移动端借阅平台</a:t>
            </a:r>
            <a:r>
              <a:rPr lang="en-US" altLang="zh-CN" dirty="0"/>
              <a:t>“</a:t>
            </a:r>
            <a:r>
              <a:rPr lang="zh-CN" altLang="zh-CN" dirty="0"/>
              <a:t>云中上图</a:t>
            </a:r>
            <a:r>
              <a:rPr lang="en-US" altLang="zh-CN" dirty="0"/>
              <a:t>”</a:t>
            </a:r>
            <a:r>
              <a:rPr lang="zh-CN" altLang="zh-CN" dirty="0"/>
              <a:t>阅读应用触屏版，日前正式上线内测，此次合作标志着原生数字资源内容正式进入图书馆馆藏流通领域，这既是传统渠道对网络文学的高度认可，也使网络文学作品被引入到馆藏内容，达到丰富馆藏内容以满足不同读者阅读需求的效果。</a:t>
            </a:r>
          </a:p>
          <a:p>
            <a:r>
              <a:rPr lang="zh-CN" altLang="zh-CN" dirty="0"/>
              <a:t>　　据了解，此次合作打破了网络文学网站赖以生存的</a:t>
            </a:r>
            <a:r>
              <a:rPr lang="en-US" altLang="zh-CN" dirty="0"/>
              <a:t>“B(</a:t>
            </a:r>
            <a:r>
              <a:rPr lang="zh-CN" altLang="zh-CN" dirty="0"/>
              <a:t>企业</a:t>
            </a:r>
            <a:r>
              <a:rPr lang="en-US" altLang="zh-CN" dirty="0"/>
              <a:t>)</a:t>
            </a:r>
            <a:r>
              <a:rPr lang="en-US" altLang="zh-CN" dirty="0" err="1"/>
              <a:t>toC</a:t>
            </a:r>
            <a:r>
              <a:rPr lang="en-US" altLang="zh-CN" dirty="0"/>
              <a:t>(</a:t>
            </a:r>
            <a:r>
              <a:rPr lang="zh-CN" altLang="zh-CN" dirty="0"/>
              <a:t>用户</a:t>
            </a:r>
            <a:r>
              <a:rPr lang="en-US" altLang="zh-CN" dirty="0"/>
              <a:t>)”</a:t>
            </a:r>
            <a:r>
              <a:rPr lang="zh-CN" altLang="zh-CN" dirty="0"/>
              <a:t>的电子商务模式，形成了新的企业</a:t>
            </a:r>
            <a:r>
              <a:rPr lang="en-US" altLang="zh-CN" dirty="0"/>
              <a:t>(B)</a:t>
            </a:r>
            <a:r>
              <a:rPr lang="zh-CN" altLang="zh-CN" dirty="0"/>
              <a:t>通过图书馆</a:t>
            </a:r>
            <a:r>
              <a:rPr lang="en-US" altLang="zh-CN" dirty="0"/>
              <a:t>(L)</a:t>
            </a:r>
            <a:r>
              <a:rPr lang="zh-CN" altLang="zh-CN" dirty="0"/>
              <a:t>向读者</a:t>
            </a:r>
            <a:r>
              <a:rPr lang="en-US" altLang="zh-CN" dirty="0"/>
              <a:t>(R)</a:t>
            </a:r>
            <a:r>
              <a:rPr lang="zh-CN" altLang="zh-CN" dirty="0"/>
              <a:t>提供服务的业务模式，读者可以使用上海图书馆读者证登录</a:t>
            </a:r>
            <a:r>
              <a:rPr lang="en-US" altLang="zh-CN" dirty="0"/>
              <a:t>“</a:t>
            </a:r>
            <a:r>
              <a:rPr lang="zh-CN" altLang="zh-CN" dirty="0"/>
              <a:t>市民数字阅读门户</a:t>
            </a:r>
            <a:r>
              <a:rPr lang="en-US" altLang="zh-CN" dirty="0"/>
              <a:t>”</a:t>
            </a:r>
            <a:r>
              <a:rPr lang="zh-CN" altLang="zh-CN" dirty="0"/>
              <a:t>，选择</a:t>
            </a:r>
            <a:r>
              <a:rPr lang="en-US" altLang="zh-CN" dirty="0"/>
              <a:t>“</a:t>
            </a:r>
            <a:r>
              <a:rPr lang="zh-CN" altLang="zh-CN" dirty="0"/>
              <a:t>网络文学</a:t>
            </a:r>
            <a:r>
              <a:rPr lang="en-US" altLang="zh-CN" dirty="0"/>
              <a:t>”</a:t>
            </a:r>
            <a:r>
              <a:rPr lang="zh-CN" altLang="zh-CN" dirty="0"/>
              <a:t>板块，即可与盛大文学通行证绑定，选择喜爱的网络文学作品，进行免费借阅。</a:t>
            </a:r>
          </a:p>
          <a:p>
            <a:r>
              <a:rPr lang="zh-CN" altLang="zh-CN" dirty="0"/>
              <a:t>　　对于此次合作，上海图书馆馆长吴建中认为，以盛大文学为代表的网络文学吸引着年轻的读者群体，把盛大文学的资源逐步整合进入上海图书馆的数字内容服务，能增强公共图书馆入藏图书的时效性。而公共图书馆需要典藏文献，也需要消除数字鸿沟，从而为读者带来更多的阅读体验。</a:t>
            </a:r>
            <a:endParaRPr lang="zh-CN" altLang="en-US" dirty="0"/>
          </a:p>
        </p:txBody>
      </p:sp>
    </p:spTree>
    <p:extLst>
      <p:ext uri="{BB962C8B-B14F-4D97-AF65-F5344CB8AC3E}">
        <p14:creationId xmlns:p14="http://schemas.microsoft.com/office/powerpoint/2010/main" val="290080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914400" y="274638"/>
            <a:ext cx="7772400" cy="922114"/>
          </a:xfrm>
        </p:spPr>
        <p:txBody>
          <a:bodyPr>
            <a:normAutofit/>
          </a:bodyPr>
          <a:lstStyle/>
          <a:p>
            <a:endParaRPr lang="zh-CN" altLang="en-US" sz="3600" i="0" dirty="0">
              <a:latin typeface="+mj-ea"/>
            </a:endParaRPr>
          </a:p>
        </p:txBody>
      </p:sp>
      <p:sp>
        <p:nvSpPr>
          <p:cNvPr id="45059" name="Rectangle 3"/>
          <p:cNvSpPr>
            <a:spLocks noGrp="1" noChangeArrowheads="1"/>
          </p:cNvSpPr>
          <p:nvPr>
            <p:ph idx="1"/>
          </p:nvPr>
        </p:nvSpPr>
        <p:spPr>
          <a:xfrm>
            <a:off x="857224" y="1499617"/>
            <a:ext cx="7572428" cy="3369544"/>
          </a:xfrm>
        </p:spPr>
        <p:txBody>
          <a:bodyPr>
            <a:normAutofit/>
          </a:bodyPr>
          <a:lstStyle/>
          <a:p>
            <a:pPr>
              <a:lnSpc>
                <a:spcPct val="90000"/>
              </a:lnSpc>
            </a:pPr>
            <a:r>
              <a:rPr lang="zh-CN" altLang="en-US" sz="2400" dirty="0">
                <a:latin typeface="+mj-ea"/>
              </a:rPr>
              <a:t>移动数字图书馆</a:t>
            </a:r>
            <a:r>
              <a:rPr lang="en-US" altLang="zh-CN" sz="2400" dirty="0">
                <a:latin typeface="+mj-ea"/>
              </a:rPr>
              <a:t>-</a:t>
            </a:r>
            <a:r>
              <a:rPr lang="zh-CN" altLang="en-US" sz="2400" dirty="0">
                <a:latin typeface="+mj-ea"/>
              </a:rPr>
              <a:t>最终解决方案</a:t>
            </a:r>
            <a:r>
              <a:rPr lang="zh-CN" altLang="en-US" sz="2400" dirty="0" smtClean="0">
                <a:latin typeface="+mj-ea"/>
              </a:rPr>
              <a:t>？</a:t>
            </a:r>
            <a:endParaRPr lang="en-US" altLang="zh-CN" sz="2400" dirty="0" smtClean="0">
              <a:latin typeface="+mj-ea"/>
            </a:endParaRPr>
          </a:p>
          <a:p>
            <a:pPr>
              <a:lnSpc>
                <a:spcPct val="90000"/>
              </a:lnSpc>
            </a:pPr>
            <a:endParaRPr lang="en-US" altLang="zh-CN" sz="2400" dirty="0" smtClean="0">
              <a:latin typeface="+mj-ea"/>
            </a:endParaRPr>
          </a:p>
          <a:p>
            <a:pPr lvl="1">
              <a:lnSpc>
                <a:spcPct val="90000"/>
              </a:lnSpc>
            </a:pPr>
            <a:r>
              <a:rPr lang="zh-CN" altLang="en-US" sz="2000" dirty="0" smtClean="0">
                <a:latin typeface="+mn-ea"/>
              </a:rPr>
              <a:t>信息资源与移动服务的高度集成</a:t>
            </a:r>
            <a:endParaRPr lang="en-US" altLang="zh-CN" sz="2000" dirty="0" smtClean="0">
              <a:latin typeface="+mn-ea"/>
            </a:endParaRPr>
          </a:p>
          <a:p>
            <a:pPr lvl="1">
              <a:lnSpc>
                <a:spcPct val="90000"/>
              </a:lnSpc>
            </a:pPr>
            <a:r>
              <a:rPr lang="zh-CN" altLang="en-US" sz="2000" dirty="0" smtClean="0">
                <a:latin typeface="+mn-ea"/>
              </a:rPr>
              <a:t>读者与馆员及信息资源的高度交互</a:t>
            </a:r>
            <a:endParaRPr lang="en-US" altLang="zh-CN" sz="2000" dirty="0" smtClean="0">
              <a:latin typeface="+mn-ea"/>
            </a:endParaRPr>
          </a:p>
          <a:p>
            <a:pPr lvl="1"/>
            <a:r>
              <a:rPr lang="zh-CN" altLang="en-US" sz="2000" i="0" dirty="0" smtClean="0">
                <a:latin typeface="+mn-ea"/>
              </a:rPr>
              <a:t>可以</a:t>
            </a:r>
            <a:r>
              <a:rPr lang="zh-CN" altLang="en-US" sz="2000" i="0" dirty="0">
                <a:latin typeface="+mn-ea"/>
              </a:rPr>
              <a:t>通过</a:t>
            </a:r>
            <a:r>
              <a:rPr lang="zh-CN" altLang="en-US" sz="2000" i="0" dirty="0" smtClean="0">
                <a:latin typeface="+mn-ea"/>
              </a:rPr>
              <a:t>各种随身</a:t>
            </a:r>
            <a:r>
              <a:rPr lang="zh-CN" altLang="en-US" sz="2000" i="0" dirty="0">
                <a:latin typeface="+mn-ea"/>
              </a:rPr>
              <a:t>移动设备</a:t>
            </a:r>
            <a:r>
              <a:rPr lang="zh-CN" altLang="en-US" sz="2000" i="0" dirty="0" smtClean="0">
                <a:latin typeface="+mn-ea"/>
              </a:rPr>
              <a:t>，如手机</a:t>
            </a:r>
            <a:r>
              <a:rPr lang="zh-CN" altLang="en-US" sz="2000" i="0" dirty="0">
                <a:latin typeface="+mn-ea"/>
              </a:rPr>
              <a:t>、</a:t>
            </a:r>
            <a:r>
              <a:rPr lang="en-US" altLang="zh-CN" sz="2000" i="0" dirty="0">
                <a:latin typeface="+mn-ea"/>
              </a:rPr>
              <a:t>MP4</a:t>
            </a:r>
            <a:r>
              <a:rPr lang="zh-CN" altLang="en-US" sz="2000" i="0" dirty="0">
                <a:latin typeface="+mn-ea"/>
              </a:rPr>
              <a:t>、手持阅读器、平板</a:t>
            </a:r>
            <a:r>
              <a:rPr lang="zh-CN" altLang="en-US" sz="2000" i="0" dirty="0" smtClean="0">
                <a:latin typeface="+mn-ea"/>
              </a:rPr>
              <a:t>电脑等获取图书馆的所有服务</a:t>
            </a:r>
            <a:endParaRPr lang="zh-CN" altLang="en-US" sz="2000" i="0" dirty="0">
              <a:latin typeface="+mn-ea"/>
            </a:endParaRPr>
          </a:p>
          <a:p>
            <a:pPr lvl="1"/>
            <a:r>
              <a:rPr lang="zh-CN" altLang="en-US" sz="2000" i="0" dirty="0" smtClean="0">
                <a:latin typeface="+mn-ea"/>
              </a:rPr>
              <a:t>访问</a:t>
            </a:r>
            <a:r>
              <a:rPr lang="zh-CN" altLang="en-US" sz="2000" i="0" dirty="0">
                <a:latin typeface="+mn-ea"/>
              </a:rPr>
              <a:t>资源品种涵盖</a:t>
            </a:r>
            <a:r>
              <a:rPr lang="zh-CN" altLang="en-US" sz="2000" i="0" dirty="0" smtClean="0">
                <a:latin typeface="+mn-ea"/>
              </a:rPr>
              <a:t>图书馆的所有数字资源</a:t>
            </a:r>
            <a:endParaRPr lang="zh-CN" altLang="en-US" sz="2000" i="0" dirty="0">
              <a:latin typeface="+mn-ea"/>
            </a:endParaRPr>
          </a:p>
          <a:p>
            <a:pPr lvl="1"/>
            <a:r>
              <a:rPr lang="zh-CN" altLang="en-US" sz="2000" i="0" dirty="0" smtClean="0">
                <a:latin typeface="+mn-ea"/>
              </a:rPr>
              <a:t>真正实现随时随地检索</a:t>
            </a:r>
            <a:r>
              <a:rPr lang="zh-CN" altLang="en-US" sz="2000" i="0" dirty="0">
                <a:latin typeface="+mn-ea"/>
              </a:rPr>
              <a:t>、查询所需信息</a:t>
            </a:r>
            <a:r>
              <a:rPr lang="zh-CN" altLang="en-US" sz="2000" i="0" dirty="0" smtClean="0">
                <a:latin typeface="+mn-ea"/>
              </a:rPr>
              <a:t>资源，满足用户的需求</a:t>
            </a:r>
            <a:endParaRPr lang="zh-CN" altLang="en-US" sz="2000" i="0" dirty="0">
              <a:latin typeface="+mn-ea"/>
            </a:endParaRPr>
          </a:p>
          <a:p>
            <a:endParaRPr lang="zh-CN" altLang="en-US" sz="2400" i="0" dirty="0">
              <a:ea typeface="宋体" pitchFamily="2" charset="-122"/>
            </a:endParaRPr>
          </a:p>
        </p:txBody>
      </p:sp>
      <p:sp>
        <p:nvSpPr>
          <p:cNvPr id="4" name="日期占位符 3"/>
          <p:cNvSpPr>
            <a:spLocks noGrp="1"/>
          </p:cNvSpPr>
          <p:nvPr>
            <p:ph type="dt" sz="half" idx="10"/>
          </p:nvPr>
        </p:nvSpPr>
        <p:spPr/>
        <p:txBody>
          <a:bodyPr/>
          <a:lstStyle/>
          <a:p>
            <a:fld id="{6CE487E5-91B9-4F9B-A193-7BEE4AE1ECAE}" type="datetime1">
              <a:rPr lang="zh-CN" altLang="en-US" smtClean="0"/>
              <a:pPr/>
              <a:t>2013-06-06</a:t>
            </a:fld>
            <a:endParaRPr lang="en-US" altLang="zh-CN"/>
          </a:p>
        </p:txBody>
      </p:sp>
      <p:sp>
        <p:nvSpPr>
          <p:cNvPr id="5" name="灯片编号占位符 4"/>
          <p:cNvSpPr>
            <a:spLocks noGrp="1"/>
          </p:cNvSpPr>
          <p:nvPr>
            <p:ph type="sldNum" sz="quarter" idx="12"/>
          </p:nvPr>
        </p:nvSpPr>
        <p:spPr/>
        <p:txBody>
          <a:bodyPr/>
          <a:lstStyle/>
          <a:p>
            <a:fld id="{59ABE186-533F-4AE8-B49B-7FFB07462F47}" type="slidenum">
              <a:rPr lang="zh-CN" altLang="en-US" smtClean="0"/>
              <a:pPr/>
              <a:t>56</a:t>
            </a:fld>
            <a:endParaRPr lang="en-US" altLang="zh-CN"/>
          </a:p>
        </p:txBody>
      </p:sp>
    </p:spTree>
    <p:extLst>
      <p:ext uri="{BB962C8B-B14F-4D97-AF65-F5344CB8AC3E}">
        <p14:creationId xmlns:p14="http://schemas.microsoft.com/office/powerpoint/2010/main" val="113239962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764704"/>
            <a:ext cx="8229600" cy="652934"/>
          </a:xfrm>
        </p:spPr>
        <p:txBody>
          <a:bodyPr>
            <a:normAutofit/>
          </a:bodyPr>
          <a:lstStyle/>
          <a:p>
            <a:pPr algn="l"/>
            <a:r>
              <a:rPr lang="zh-CN" altLang="en-US" sz="2400" b="0" i="0" dirty="0" smtClean="0">
                <a:solidFill>
                  <a:srgbClr val="002060"/>
                </a:solidFill>
                <a:latin typeface="微软雅黑" pitchFamily="34" charset="-122"/>
                <a:ea typeface="微软雅黑" pitchFamily="34" charset="-122"/>
              </a:rPr>
              <a:t>移动数字图书馆服务的价值</a:t>
            </a:r>
            <a:endParaRPr lang="zh-CN" altLang="en-US" sz="2400" b="0" i="0" dirty="0">
              <a:solidFill>
                <a:srgbClr val="002060"/>
              </a:solidFill>
              <a:latin typeface="微软雅黑" pitchFamily="34" charset="-122"/>
              <a:ea typeface="微软雅黑" pitchFamily="34" charset="-122"/>
            </a:endParaRPr>
          </a:p>
        </p:txBody>
      </p:sp>
      <p:graphicFrame>
        <p:nvGraphicFramePr>
          <p:cNvPr id="2" name="内容占位符 1"/>
          <p:cNvGraphicFramePr>
            <a:graphicFrameLocks noGrp="1"/>
          </p:cNvGraphicFramePr>
          <p:nvPr>
            <p:ph idx="1"/>
            <p:extLst>
              <p:ext uri="{D42A27DB-BD31-4B8C-83A1-F6EECF244321}">
                <p14:modId xmlns:p14="http://schemas.microsoft.com/office/powerpoint/2010/main" val="691503920"/>
              </p:ext>
            </p:extLst>
          </p:nvPr>
        </p:nvGraphicFramePr>
        <p:xfrm>
          <a:off x="714348" y="1499616"/>
          <a:ext cx="8429652" cy="4881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灯片编号占位符 4"/>
          <p:cNvSpPr>
            <a:spLocks noGrp="1"/>
          </p:cNvSpPr>
          <p:nvPr>
            <p:ph type="sldNum" sz="quarter" idx="12"/>
          </p:nvPr>
        </p:nvSpPr>
        <p:spPr>
          <a:xfrm>
            <a:off x="611560" y="6165304"/>
            <a:ext cx="720081" cy="360041"/>
          </a:xfrm>
          <a:prstGeom prst="rect">
            <a:avLst/>
          </a:prstGeom>
        </p:spPr>
        <p:txBody>
          <a:bodyPr/>
          <a:lstStyle/>
          <a:p>
            <a:fld id="{59ABE186-533F-4AE8-B49B-7FFB07462F47}" type="slidenum">
              <a:rPr lang="zh-CN" altLang="en-US" smtClean="0"/>
              <a:pPr/>
              <a:t>57</a:t>
            </a:fld>
            <a:endParaRPr lang="en-US" altLang="zh-CN"/>
          </a:p>
        </p:txBody>
      </p:sp>
    </p:spTree>
    <p:extLst>
      <p:ext uri="{BB962C8B-B14F-4D97-AF65-F5344CB8AC3E}">
        <p14:creationId xmlns:p14="http://schemas.microsoft.com/office/powerpoint/2010/main" val="1652328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274638"/>
            <a:ext cx="7772400" cy="850106"/>
          </a:xfrm>
        </p:spPr>
        <p:txBody>
          <a:bodyPr>
            <a:normAutofit/>
          </a:bodyPr>
          <a:lstStyle/>
          <a:p>
            <a:endParaRPr lang="zh-CN" altLang="en-US" sz="2800" dirty="0"/>
          </a:p>
        </p:txBody>
      </p:sp>
      <p:sp>
        <p:nvSpPr>
          <p:cNvPr id="5" name="内容占位符 4"/>
          <p:cNvSpPr>
            <a:spLocks noGrp="1"/>
          </p:cNvSpPr>
          <p:nvPr>
            <p:ph idx="1"/>
          </p:nvPr>
        </p:nvSpPr>
        <p:spPr/>
        <p:txBody>
          <a:bodyPr>
            <a:normAutofit/>
          </a:bodyPr>
          <a:lstStyle/>
          <a:p>
            <a:r>
              <a:rPr lang="zh-CN" altLang="en-US" sz="2800" dirty="0"/>
              <a:t>加强对泛在图书馆的</a:t>
            </a:r>
            <a:r>
              <a:rPr lang="zh-CN" altLang="en-US" sz="2800" dirty="0" smtClean="0"/>
              <a:t>研究</a:t>
            </a:r>
            <a:endParaRPr lang="en-US" altLang="zh-CN" sz="2800" dirty="0" smtClean="0"/>
          </a:p>
          <a:p>
            <a:pPr lvl="1"/>
            <a:r>
              <a:rPr lang="zh-CN" altLang="zh-CN" sz="2400" dirty="0" smtClean="0"/>
              <a:t>泛</a:t>
            </a:r>
            <a:r>
              <a:rPr lang="zh-CN" altLang="zh-CN" sz="2400" dirty="0"/>
              <a:t>在知识环境下的知识链发生了重大变化</a:t>
            </a:r>
            <a:r>
              <a:rPr lang="en-US" altLang="zh-CN" sz="2400" dirty="0"/>
              <a:t>, </a:t>
            </a:r>
            <a:r>
              <a:rPr lang="zh-CN" altLang="zh-CN" sz="2400" dirty="0"/>
              <a:t>图书馆在知识链中的中介作用正在被削弱。一方面人们对搜寻、检索和获取信息的方式要求更高，另一方面越来越多的人习惯于通过互联网上的搜索引擎和其他信息机构来获取</a:t>
            </a:r>
            <a:r>
              <a:rPr lang="zh-CN" altLang="zh-CN" sz="2400" dirty="0" smtClean="0"/>
              <a:t>信息</a:t>
            </a:r>
            <a:r>
              <a:rPr lang="zh-CN" altLang="en-US" sz="2400" dirty="0" smtClean="0"/>
              <a:t>。</a:t>
            </a:r>
            <a:endParaRPr lang="en-US" altLang="zh-CN" sz="2400" dirty="0" smtClean="0"/>
          </a:p>
          <a:p>
            <a:pPr lvl="1"/>
            <a:r>
              <a:rPr lang="zh-CN" altLang="en-US" sz="2400" dirty="0" smtClean="0"/>
              <a:t>国外已提出</a:t>
            </a:r>
            <a:r>
              <a:rPr lang="en-US" altLang="zh-CN" sz="2400" dirty="0" smtClean="0"/>
              <a:t>Ubiquitous Library</a:t>
            </a:r>
            <a:r>
              <a:rPr lang="zh-CN" altLang="en-US" sz="2400" dirty="0" smtClean="0"/>
              <a:t>的概念，并开始相关的研究</a:t>
            </a:r>
            <a:r>
              <a:rPr lang="zh-CN" altLang="zh-CN" sz="2400" dirty="0" smtClean="0"/>
              <a:t>。</a:t>
            </a:r>
            <a:endParaRPr lang="en-US" altLang="zh-CN" sz="2400" dirty="0" smtClean="0"/>
          </a:p>
          <a:p>
            <a:pPr lvl="1"/>
            <a:r>
              <a:rPr lang="zh-CN" altLang="en-US" sz="2400" dirty="0" smtClean="0"/>
              <a:t>我国应当加强对泛在图书馆的研究，更重要的，是积极开展泛在图书馆服务的探索实践。</a:t>
            </a:r>
            <a:endParaRPr lang="zh-CN" altLang="en-US" sz="2400" dirty="0"/>
          </a:p>
        </p:txBody>
      </p:sp>
      <p:sp>
        <p:nvSpPr>
          <p:cNvPr id="3" name="日期占位符 2"/>
          <p:cNvSpPr>
            <a:spLocks noGrp="1"/>
          </p:cNvSpPr>
          <p:nvPr>
            <p:ph type="dt" sz="half" idx="10"/>
          </p:nvPr>
        </p:nvSpPr>
        <p:spPr/>
        <p:txBody>
          <a:bodyPr/>
          <a:lstStyle/>
          <a:p>
            <a:fld id="{95F62FF3-5E89-41D2-800A-EB3A8863D221}" type="datetime1">
              <a:rPr lang="zh-CN" altLang="en-US" smtClean="0"/>
              <a:pPr/>
              <a:t>2013-06-06</a:t>
            </a:fld>
            <a:endParaRPr lang="en-US" altLang="zh-CN"/>
          </a:p>
        </p:txBody>
      </p:sp>
      <p:sp>
        <p:nvSpPr>
          <p:cNvPr id="4" name="灯片编号占位符 3"/>
          <p:cNvSpPr>
            <a:spLocks noGrp="1"/>
          </p:cNvSpPr>
          <p:nvPr>
            <p:ph type="sldNum" sz="quarter" idx="12"/>
          </p:nvPr>
        </p:nvSpPr>
        <p:spPr/>
        <p:txBody>
          <a:bodyPr/>
          <a:lstStyle/>
          <a:p>
            <a:fld id="{59ABE186-533F-4AE8-B49B-7FFB07462F47}" type="slidenum">
              <a:rPr lang="zh-CN" altLang="en-US" smtClean="0"/>
              <a:pPr/>
              <a:t>58</a:t>
            </a:fld>
            <a:endParaRPr lang="en-US" altLang="zh-CN"/>
          </a:p>
        </p:txBody>
      </p:sp>
    </p:spTree>
    <p:extLst>
      <p:ext uri="{BB962C8B-B14F-4D97-AF65-F5344CB8AC3E}">
        <p14:creationId xmlns:p14="http://schemas.microsoft.com/office/powerpoint/2010/main" val="14610368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pPr algn="l"/>
            <a:r>
              <a:rPr lang="zh-CN" altLang="en-US" dirty="0"/>
              <a:t>几点</a:t>
            </a:r>
            <a:r>
              <a:rPr lang="zh-CN" altLang="en-US" dirty="0" smtClean="0"/>
              <a:t>建议</a:t>
            </a:r>
            <a:endParaRPr lang="zh-CN" altLang="en-US" dirty="0"/>
          </a:p>
        </p:txBody>
      </p:sp>
      <p:sp>
        <p:nvSpPr>
          <p:cNvPr id="3" name="内容占位符 2"/>
          <p:cNvSpPr>
            <a:spLocks noGrp="1"/>
          </p:cNvSpPr>
          <p:nvPr>
            <p:ph sz="half" idx="1"/>
          </p:nvPr>
        </p:nvSpPr>
        <p:spPr/>
        <p:txBody>
          <a:bodyPr>
            <a:normAutofit fontScale="85000" lnSpcReduction="10000"/>
          </a:bodyPr>
          <a:lstStyle/>
          <a:p>
            <a:r>
              <a:rPr lang="zh-CN" altLang="en-US" dirty="0" smtClean="0"/>
              <a:t>构建新一代移动互联网基础设施</a:t>
            </a:r>
            <a:endParaRPr lang="en-US" altLang="zh-CN" dirty="0" smtClean="0"/>
          </a:p>
          <a:p>
            <a:pPr lvl="1"/>
            <a:r>
              <a:rPr lang="zh-CN" altLang="en-US" dirty="0" smtClean="0"/>
              <a:t>建设智慧型馆舍</a:t>
            </a:r>
            <a:endParaRPr lang="en-US" altLang="zh-CN" dirty="0" smtClean="0"/>
          </a:p>
          <a:p>
            <a:pPr lvl="1"/>
            <a:r>
              <a:rPr lang="zh-CN" altLang="en-US" dirty="0" smtClean="0"/>
              <a:t>加强新技术应用</a:t>
            </a:r>
            <a:endParaRPr lang="en-US" altLang="zh-CN" dirty="0" smtClean="0"/>
          </a:p>
          <a:p>
            <a:r>
              <a:rPr lang="zh-CN" altLang="en-US" dirty="0" smtClean="0"/>
              <a:t>发展相关的移动服务</a:t>
            </a:r>
            <a:endParaRPr lang="en-US" altLang="zh-CN" dirty="0" smtClean="0"/>
          </a:p>
          <a:p>
            <a:pPr lvl="1"/>
            <a:r>
              <a:rPr lang="zh-CN" altLang="en-US" dirty="0" smtClean="0"/>
              <a:t>打造移动借阅平台</a:t>
            </a:r>
            <a:endParaRPr lang="en-US" altLang="zh-CN" dirty="0" smtClean="0"/>
          </a:p>
          <a:p>
            <a:pPr lvl="1"/>
            <a:r>
              <a:rPr lang="zh-CN" altLang="en-US" dirty="0" smtClean="0"/>
              <a:t>开发各种</a:t>
            </a:r>
            <a:r>
              <a:rPr lang="en-US" altLang="zh-CN" dirty="0" smtClean="0"/>
              <a:t>Apps</a:t>
            </a:r>
          </a:p>
          <a:p>
            <a:r>
              <a:rPr lang="zh-CN" altLang="en-US" dirty="0" smtClean="0"/>
              <a:t>构建用户参与的社区</a:t>
            </a:r>
            <a:endParaRPr lang="en-US" altLang="zh-CN" dirty="0" smtClean="0"/>
          </a:p>
          <a:p>
            <a:r>
              <a:rPr lang="zh-CN" altLang="en-US" dirty="0" smtClean="0"/>
              <a:t>关注</a:t>
            </a:r>
            <a:r>
              <a:rPr lang="zh-CN" altLang="en-US" dirty="0"/>
              <a:t>信息安全和知识产权</a:t>
            </a:r>
            <a:endParaRPr lang="en-US" altLang="zh-CN" dirty="0"/>
          </a:p>
          <a:p>
            <a:pPr lvl="1"/>
            <a:r>
              <a:rPr lang="zh-CN" altLang="en-US" dirty="0"/>
              <a:t>防治信息污染</a:t>
            </a:r>
            <a:endParaRPr lang="en-US" altLang="zh-CN" dirty="0"/>
          </a:p>
          <a:p>
            <a:pPr lvl="1"/>
            <a:r>
              <a:rPr lang="zh-CN" altLang="en-US" dirty="0"/>
              <a:t>保护用户隐私</a:t>
            </a:r>
            <a:endParaRPr lang="en-US" altLang="zh-CN" dirty="0"/>
          </a:p>
          <a:p>
            <a:pPr lvl="1"/>
            <a:r>
              <a:rPr lang="zh-CN" altLang="en-US" dirty="0"/>
              <a:t>强化用户身份认证</a:t>
            </a:r>
            <a:endParaRPr lang="en-US" altLang="zh-CN" dirty="0"/>
          </a:p>
          <a:p>
            <a:pPr lvl="1"/>
            <a:endParaRPr lang="en-US" altLang="zh-CN" dirty="0" smtClean="0"/>
          </a:p>
        </p:txBody>
      </p:sp>
      <p:sp>
        <p:nvSpPr>
          <p:cNvPr id="8" name="内容占位符 4"/>
          <p:cNvSpPr>
            <a:spLocks noGrp="1"/>
          </p:cNvSpPr>
          <p:nvPr>
            <p:ph sz="half" idx="2"/>
          </p:nvPr>
        </p:nvSpPr>
        <p:spPr>
          <a:xfrm>
            <a:off x="4648200" y="1124744"/>
            <a:ext cx="4172272" cy="5001419"/>
          </a:xfrm>
          <a:prstGeom prst="star12">
            <a:avLst>
              <a:gd name="adj" fmla="val 39673"/>
            </a:avLst>
          </a:prstGeom>
          <a:solidFill>
            <a:srgbClr val="C00000"/>
          </a:solidFill>
          <a:ln>
            <a:noFill/>
          </a:ln>
          <a:effectLst>
            <a:outerShdw blurRad="50800" dist="88900" dir="726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noAutofit/>
          </a:bodyPr>
          <a:lstStyle/>
          <a:p>
            <a:pPr fontAlgn="auto">
              <a:spcBef>
                <a:spcPts val="0"/>
              </a:spcBef>
              <a:spcAft>
                <a:spcPts val="0"/>
              </a:spcAft>
              <a:defRPr/>
            </a:pPr>
            <a:r>
              <a:rPr lang="zh-CN" altLang="en-US" sz="1600" dirty="0" smtClean="0">
                <a:latin typeface="Impact" pitchFamily="34" charset="0"/>
              </a:rPr>
              <a:t>信息污染：指媒介中混入了有害性、欺骗性、误导性信息元素，或者媒介信息中含有的有毒、有害的信息元素超过传播标准或道德底线，对传播生态、信息资源以及人类身心健康造成破坏、损害或其它不良影响。</a:t>
            </a:r>
            <a:endParaRPr lang="zh-CN" altLang="en-US" sz="1600" dirty="0">
              <a:latin typeface="Impact" pitchFamily="34" charset="0"/>
            </a:endParaRPr>
          </a:p>
        </p:txBody>
      </p:sp>
    </p:spTree>
    <p:extLst>
      <p:ext uri="{BB962C8B-B14F-4D97-AF65-F5344CB8AC3E}">
        <p14:creationId xmlns:p14="http://schemas.microsoft.com/office/powerpoint/2010/main" val="198286334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sz="half" idx="1"/>
          </p:nvPr>
        </p:nvSpPr>
        <p:spPr>
          <a:xfrm>
            <a:off x="457200" y="1052736"/>
            <a:ext cx="4038600" cy="5073427"/>
          </a:xfrm>
        </p:spPr>
        <p:txBody>
          <a:bodyPr>
            <a:normAutofit fontScale="92500"/>
          </a:bodyPr>
          <a:lstStyle/>
          <a:p>
            <a:r>
              <a:rPr lang="zh-CN" altLang="en-US" dirty="0" smtClean="0"/>
              <a:t>加强服务</a:t>
            </a:r>
            <a:endParaRPr lang="en-US" altLang="zh-CN" dirty="0" smtClean="0"/>
          </a:p>
          <a:p>
            <a:pPr lvl="1"/>
            <a:r>
              <a:rPr lang="zh-CN" altLang="en-US" dirty="0" smtClean="0"/>
              <a:t>培养读者</a:t>
            </a:r>
            <a:endParaRPr lang="en-US" altLang="zh-CN" dirty="0"/>
          </a:p>
          <a:p>
            <a:pPr lvl="1"/>
            <a:r>
              <a:rPr lang="zh-CN" altLang="en-US" dirty="0"/>
              <a:t>推广阅读（好书、疗法）</a:t>
            </a:r>
            <a:endParaRPr lang="en-US" altLang="zh-CN" dirty="0"/>
          </a:p>
          <a:p>
            <a:pPr lvl="1"/>
            <a:r>
              <a:rPr lang="zh-CN" altLang="en-US" dirty="0"/>
              <a:t>嵌入客户学习研究过程（信息服务、数据管理、信息素养</a:t>
            </a:r>
            <a:r>
              <a:rPr lang="zh-CN" altLang="en-US" dirty="0" smtClean="0"/>
              <a:t>教育</a:t>
            </a:r>
            <a:r>
              <a:rPr lang="en-US" altLang="zh-CN" dirty="0" smtClean="0"/>
              <a:t>……</a:t>
            </a:r>
            <a:r>
              <a:rPr lang="zh-CN" altLang="en-US" dirty="0" smtClean="0"/>
              <a:t>）</a:t>
            </a:r>
            <a:endParaRPr lang="zh-CN" altLang="en-US" dirty="0"/>
          </a:p>
          <a:p>
            <a:r>
              <a:rPr lang="zh-CN" altLang="en-US" dirty="0" smtClean="0"/>
              <a:t>培养</a:t>
            </a:r>
            <a:r>
              <a:rPr lang="zh-CN" altLang="en-US" dirty="0"/>
              <a:t>新型图书馆员</a:t>
            </a:r>
            <a:endParaRPr lang="en-US" altLang="zh-CN" dirty="0"/>
          </a:p>
          <a:p>
            <a:pPr lvl="1"/>
            <a:r>
              <a:rPr lang="zh-CN" altLang="en-US" dirty="0"/>
              <a:t>开放理念</a:t>
            </a:r>
            <a:endParaRPr lang="en-US" altLang="zh-CN" dirty="0"/>
          </a:p>
          <a:p>
            <a:pPr lvl="1"/>
            <a:r>
              <a:rPr lang="zh-CN" altLang="en-US" dirty="0"/>
              <a:t>敬业精神</a:t>
            </a:r>
            <a:endParaRPr lang="en-US" altLang="zh-CN" dirty="0"/>
          </a:p>
          <a:p>
            <a:pPr lvl="1"/>
            <a:r>
              <a:rPr lang="zh-CN" altLang="en-US" dirty="0"/>
              <a:t>复合技能</a:t>
            </a:r>
            <a:endParaRPr lang="en-US" altLang="zh-CN" dirty="0"/>
          </a:p>
          <a:p>
            <a:pPr lvl="1"/>
            <a:r>
              <a:rPr lang="zh-CN" altLang="en-US" dirty="0"/>
              <a:t>团队合作</a:t>
            </a:r>
          </a:p>
          <a:p>
            <a:endParaRPr lang="zh-CN" altLang="en-US" dirty="0"/>
          </a:p>
        </p:txBody>
      </p:sp>
      <p:pic>
        <p:nvPicPr>
          <p:cNvPr id="3074" name="Picture 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116632"/>
            <a:ext cx="3180735"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4271758"/>
            <a:ext cx="5310187"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391152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normAutofit/>
          </a:bodyPr>
          <a:lstStyle/>
          <a:p>
            <a:pPr eaLnBrk="1" hangingPunct="1"/>
            <a:r>
              <a:rPr lang="zh-CN" altLang="en-US" sz="3200" b="0" dirty="0" smtClean="0">
                <a:latin typeface="+mn-ea"/>
                <a:ea typeface="+mn-ea"/>
              </a:rPr>
              <a:t>改善图书馆内外环境</a:t>
            </a:r>
            <a:endParaRPr lang="en-US" altLang="zh-CN" sz="3200" b="0" dirty="0" smtClean="0">
              <a:latin typeface="+mn-ea"/>
              <a:ea typeface="+mn-ea"/>
            </a:endParaRPr>
          </a:p>
        </p:txBody>
      </p:sp>
      <p:sp>
        <p:nvSpPr>
          <p:cNvPr id="114691" name="Rectangle 3"/>
          <p:cNvSpPr>
            <a:spLocks noChangeArrowheads="1"/>
          </p:cNvSpPr>
          <p:nvPr/>
        </p:nvSpPr>
        <p:spPr bwMode="gray">
          <a:xfrm>
            <a:off x="828675" y="4503738"/>
            <a:ext cx="7400925" cy="1782762"/>
          </a:xfrm>
          <a:prstGeom prst="rect">
            <a:avLst/>
          </a:prstGeom>
          <a:gradFill rotWithShape="1">
            <a:gsLst>
              <a:gs pos="0">
                <a:srgbClr val="767676"/>
              </a:gs>
              <a:gs pos="50000">
                <a:srgbClr val="FFFFFF"/>
              </a:gs>
              <a:gs pos="100000">
                <a:srgbClr val="767676"/>
              </a:gs>
            </a:gsLst>
            <a:lin ang="5400000" scaled="1"/>
          </a:gradFill>
          <a:ln w="9525">
            <a:miter lim="800000"/>
            <a:headEnd/>
            <a:tailEnd/>
          </a:ln>
          <a:scene3d>
            <a:camera prst="legacyPerspectiveTop"/>
            <a:lightRig rig="legacyFlat1" dir="t"/>
          </a:scene3d>
          <a:sp3d extrusionH="121893000" prstMaterial="legacyMatte">
            <a:bevelT w="13500" h="13500" prst="angle"/>
            <a:bevelB w="13500" h="13500" prst="angle"/>
            <a:extrusionClr>
              <a:srgbClr val="FFFFFF"/>
            </a:extrusionClr>
          </a:sp3d>
        </p:spPr>
        <p:txBody>
          <a:bodyPr anchor="ctr">
            <a:spAutoFit/>
            <a:flatTx/>
          </a:bodyPr>
          <a:lstStyle/>
          <a:p>
            <a:endParaRPr lang="zh-CN" altLang="en-US">
              <a:ea typeface="宋体" charset="-122"/>
            </a:endParaRPr>
          </a:p>
        </p:txBody>
      </p:sp>
      <p:sp>
        <p:nvSpPr>
          <p:cNvPr id="114692" name="Rectangle 4"/>
          <p:cNvSpPr>
            <a:spLocks noChangeArrowheads="1"/>
          </p:cNvSpPr>
          <p:nvPr/>
        </p:nvSpPr>
        <p:spPr bwMode="gray">
          <a:xfrm flipH="1">
            <a:off x="866775" y="4562475"/>
            <a:ext cx="2436813" cy="1670050"/>
          </a:xfrm>
          <a:prstGeom prst="rect">
            <a:avLst/>
          </a:prstGeom>
          <a:solidFill>
            <a:schemeClr val="hlink">
              <a:alpha val="50195"/>
            </a:schemeClr>
          </a:solidFill>
          <a:ln w="12700">
            <a:solidFill>
              <a:srgbClr val="FFFFFF"/>
            </a:solidFill>
            <a:miter lim="800000"/>
            <a:headEnd/>
            <a:tailEnd/>
          </a:ln>
        </p:spPr>
        <p:txBody>
          <a:bodyPr wrap="none" anchor="ctr"/>
          <a:lstStyle/>
          <a:p>
            <a:endParaRPr lang="zh-CN" altLang="en-US">
              <a:ea typeface="宋体" charset="-122"/>
            </a:endParaRPr>
          </a:p>
        </p:txBody>
      </p:sp>
      <p:sp>
        <p:nvSpPr>
          <p:cNvPr id="114693" name="Rectangle 5"/>
          <p:cNvSpPr>
            <a:spLocks noChangeArrowheads="1"/>
          </p:cNvSpPr>
          <p:nvPr/>
        </p:nvSpPr>
        <p:spPr bwMode="gray">
          <a:xfrm flipH="1">
            <a:off x="3313113" y="4562475"/>
            <a:ext cx="2436812" cy="1670050"/>
          </a:xfrm>
          <a:prstGeom prst="rect">
            <a:avLst/>
          </a:prstGeom>
          <a:solidFill>
            <a:schemeClr val="accent2">
              <a:alpha val="50195"/>
            </a:schemeClr>
          </a:solidFill>
          <a:ln w="12700">
            <a:solidFill>
              <a:srgbClr val="FFFFFF"/>
            </a:solidFill>
            <a:miter lim="800000"/>
            <a:headEnd/>
            <a:tailEnd/>
          </a:ln>
        </p:spPr>
        <p:txBody>
          <a:bodyPr wrap="none" anchor="ctr"/>
          <a:lstStyle/>
          <a:p>
            <a:endParaRPr lang="zh-CN" altLang="en-US">
              <a:ea typeface="宋体" charset="-122"/>
            </a:endParaRPr>
          </a:p>
        </p:txBody>
      </p:sp>
      <p:sp>
        <p:nvSpPr>
          <p:cNvPr id="114694" name="Rectangle 6"/>
          <p:cNvSpPr>
            <a:spLocks noChangeArrowheads="1"/>
          </p:cNvSpPr>
          <p:nvPr/>
        </p:nvSpPr>
        <p:spPr bwMode="gray">
          <a:xfrm flipH="1">
            <a:off x="5751513" y="4560888"/>
            <a:ext cx="2436812" cy="1670050"/>
          </a:xfrm>
          <a:prstGeom prst="rect">
            <a:avLst/>
          </a:prstGeom>
          <a:solidFill>
            <a:schemeClr val="folHlink">
              <a:alpha val="50195"/>
            </a:schemeClr>
          </a:solidFill>
          <a:ln w="12700">
            <a:solidFill>
              <a:srgbClr val="FFFFFF"/>
            </a:solidFill>
            <a:miter lim="800000"/>
            <a:headEnd/>
            <a:tailEnd/>
          </a:ln>
        </p:spPr>
        <p:txBody>
          <a:bodyPr wrap="none" anchor="ctr"/>
          <a:lstStyle/>
          <a:p>
            <a:endParaRPr lang="zh-CN" altLang="en-US">
              <a:ea typeface="宋体" charset="-122"/>
            </a:endParaRPr>
          </a:p>
        </p:txBody>
      </p:sp>
      <p:sp>
        <p:nvSpPr>
          <p:cNvPr id="114695" name="Rectangle 7"/>
          <p:cNvSpPr>
            <a:spLocks noChangeArrowheads="1"/>
          </p:cNvSpPr>
          <p:nvPr/>
        </p:nvSpPr>
        <p:spPr bwMode="gray">
          <a:xfrm>
            <a:off x="1066800" y="4953000"/>
            <a:ext cx="2133600" cy="1015663"/>
          </a:xfrm>
          <a:prstGeom prst="rect">
            <a:avLst/>
          </a:prstGeom>
          <a:noFill/>
          <a:ln w="9525" algn="ctr">
            <a:noFill/>
            <a:miter lim="800000"/>
            <a:headEnd/>
            <a:tailEnd/>
          </a:ln>
        </p:spPr>
        <p:txBody>
          <a:bodyPr wrap="square">
            <a:spAutoFit/>
          </a:bodyPr>
          <a:lstStyle/>
          <a:p>
            <a:pPr algn="just"/>
            <a:r>
              <a:rPr lang="zh-CN" altLang="zh-CN" sz="2000" dirty="0" smtClean="0">
                <a:latin typeface="华文新魏" pitchFamily="2" charset="-122"/>
                <a:ea typeface="华文新魏" pitchFamily="2" charset="-122"/>
              </a:rPr>
              <a:t>随手取阅书刊、操作屏幕，欣赏名画和艺术品</a:t>
            </a:r>
            <a:endParaRPr lang="en-US" altLang="zh-CN" sz="2000" dirty="0">
              <a:solidFill>
                <a:srgbClr val="000000"/>
              </a:solidFill>
              <a:latin typeface="华文新魏" pitchFamily="2" charset="-122"/>
              <a:ea typeface="华文新魏" pitchFamily="2" charset="-122"/>
            </a:endParaRPr>
          </a:p>
        </p:txBody>
      </p:sp>
      <p:sp>
        <p:nvSpPr>
          <p:cNvPr id="114696" name="Rectangle 8"/>
          <p:cNvSpPr>
            <a:spLocks noChangeArrowheads="1"/>
          </p:cNvSpPr>
          <p:nvPr/>
        </p:nvSpPr>
        <p:spPr bwMode="gray">
          <a:xfrm>
            <a:off x="3352800" y="5257800"/>
            <a:ext cx="2432050" cy="707886"/>
          </a:xfrm>
          <a:prstGeom prst="rect">
            <a:avLst/>
          </a:prstGeom>
          <a:noFill/>
          <a:ln w="9525" algn="ctr">
            <a:noFill/>
            <a:miter lim="800000"/>
            <a:headEnd/>
            <a:tailEnd/>
          </a:ln>
        </p:spPr>
        <p:txBody>
          <a:bodyPr>
            <a:spAutoFit/>
          </a:bodyPr>
          <a:lstStyle/>
          <a:p>
            <a:pPr algn="ctr"/>
            <a:r>
              <a:rPr lang="zh-CN" altLang="en-US" sz="2000" dirty="0" smtClean="0">
                <a:latin typeface="华文新魏" pitchFamily="2" charset="-122"/>
                <a:ea typeface="华文新魏" pitchFamily="2" charset="-122"/>
              </a:rPr>
              <a:t>检索信息</a:t>
            </a:r>
            <a:endParaRPr lang="en-US" altLang="zh-CN" sz="2000" dirty="0" smtClean="0">
              <a:latin typeface="华文新魏" pitchFamily="2" charset="-122"/>
              <a:ea typeface="华文新魏" pitchFamily="2" charset="-122"/>
            </a:endParaRPr>
          </a:p>
          <a:p>
            <a:pPr algn="ctr"/>
            <a:r>
              <a:rPr lang="zh-CN" altLang="en-US" sz="2000" dirty="0">
                <a:latin typeface="华文新魏" pitchFamily="2" charset="-122"/>
                <a:ea typeface="华文新魏" pitchFamily="2" charset="-122"/>
              </a:rPr>
              <a:t>获取</a:t>
            </a:r>
            <a:r>
              <a:rPr lang="zh-CN" altLang="en-US" sz="2000" dirty="0" smtClean="0">
                <a:latin typeface="华文新魏" pitchFamily="2" charset="-122"/>
                <a:ea typeface="华文新魏" pitchFamily="2" charset="-122"/>
              </a:rPr>
              <a:t>知识</a:t>
            </a:r>
            <a:endParaRPr lang="en-US" altLang="zh-CN" sz="2000" dirty="0">
              <a:latin typeface="华文新魏" pitchFamily="2" charset="-122"/>
              <a:ea typeface="华文新魏" pitchFamily="2" charset="-122"/>
            </a:endParaRPr>
          </a:p>
        </p:txBody>
      </p:sp>
      <p:sp>
        <p:nvSpPr>
          <p:cNvPr id="114697" name="Rectangle 9"/>
          <p:cNvSpPr>
            <a:spLocks noChangeArrowheads="1"/>
          </p:cNvSpPr>
          <p:nvPr/>
        </p:nvSpPr>
        <p:spPr bwMode="gray">
          <a:xfrm>
            <a:off x="5867400" y="4876800"/>
            <a:ext cx="2230437" cy="1015663"/>
          </a:xfrm>
          <a:prstGeom prst="rect">
            <a:avLst/>
          </a:prstGeom>
          <a:noFill/>
          <a:ln w="9525" algn="ctr">
            <a:noFill/>
            <a:miter lim="800000"/>
            <a:headEnd/>
            <a:tailEnd/>
          </a:ln>
        </p:spPr>
        <p:txBody>
          <a:bodyPr wrap="square">
            <a:spAutoFit/>
          </a:bodyPr>
          <a:lstStyle/>
          <a:p>
            <a:r>
              <a:rPr lang="zh-CN" altLang="zh-CN" sz="2000" dirty="0" smtClean="0">
                <a:latin typeface="华文新魏" pitchFamily="2" charset="-122"/>
                <a:ea typeface="华文新魏" pitchFamily="2" charset="-122"/>
              </a:rPr>
              <a:t>学习、办公、开会、交友、参观、体验、欣赏，约会、小憩</a:t>
            </a:r>
            <a:endParaRPr lang="en-US" altLang="zh-CN" sz="2000" dirty="0">
              <a:latin typeface="华文新魏" pitchFamily="2" charset="-122"/>
              <a:ea typeface="华文新魏" pitchFamily="2" charset="-122"/>
            </a:endParaRPr>
          </a:p>
        </p:txBody>
      </p:sp>
      <p:pic>
        <p:nvPicPr>
          <p:cNvPr id="114701" name="Picture 13" descr="133"/>
          <p:cNvPicPr>
            <a:picLocks noChangeAspect="1" noChangeArrowheads="1"/>
          </p:cNvPicPr>
          <p:nvPr/>
        </p:nvPicPr>
        <p:blipFill>
          <a:blip r:embed="rId3" cstate="print"/>
          <a:srcRect/>
          <a:stretch>
            <a:fillRect/>
          </a:stretch>
        </p:blipFill>
        <p:spPr bwMode="auto">
          <a:xfrm>
            <a:off x="4883150" y="2667000"/>
            <a:ext cx="1365250" cy="1552575"/>
          </a:xfrm>
          <a:prstGeom prst="rect">
            <a:avLst/>
          </a:prstGeom>
          <a:noFill/>
          <a:ln w="9525">
            <a:noFill/>
            <a:miter lim="800000"/>
            <a:headEnd/>
            <a:tailEnd/>
          </a:ln>
        </p:spPr>
      </p:pic>
      <p:sp>
        <p:nvSpPr>
          <p:cNvPr id="114702" name="Freeform 14"/>
          <p:cNvSpPr>
            <a:spLocks/>
          </p:cNvSpPr>
          <p:nvPr/>
        </p:nvSpPr>
        <p:spPr bwMode="gray">
          <a:xfrm>
            <a:off x="4572000" y="1562100"/>
            <a:ext cx="1092200" cy="2857500"/>
          </a:xfrm>
          <a:custGeom>
            <a:avLst/>
            <a:gdLst>
              <a:gd name="T0" fmla="*/ 145861 w 1243"/>
              <a:gd name="T1" fmla="*/ 512455 h 3407"/>
              <a:gd name="T2" fmla="*/ 80839 w 1243"/>
              <a:gd name="T3" fmla="*/ 681875 h 3407"/>
              <a:gd name="T4" fmla="*/ 98412 w 1243"/>
              <a:gd name="T5" fmla="*/ 845424 h 3407"/>
              <a:gd name="T6" fmla="*/ 91383 w 1243"/>
              <a:gd name="T7" fmla="*/ 999748 h 3407"/>
              <a:gd name="T8" fmla="*/ 108956 w 1243"/>
              <a:gd name="T9" fmla="*/ 1159942 h 3407"/>
              <a:gd name="T10" fmla="*/ 91383 w 1243"/>
              <a:gd name="T11" fmla="*/ 1304201 h 3407"/>
              <a:gd name="T12" fmla="*/ 77324 w 1243"/>
              <a:gd name="T13" fmla="*/ 1404008 h 3407"/>
              <a:gd name="T14" fmla="*/ 8787 w 1243"/>
              <a:gd name="T15" fmla="*/ 1509686 h 3407"/>
              <a:gd name="T16" fmla="*/ 56236 w 1243"/>
              <a:gd name="T17" fmla="*/ 1662332 h 3407"/>
              <a:gd name="T18" fmla="*/ 152012 w 1243"/>
              <a:gd name="T19" fmla="*/ 1894656 h 3407"/>
              <a:gd name="T20" fmla="*/ 264483 w 1243"/>
              <a:gd name="T21" fmla="*/ 2088399 h 3407"/>
              <a:gd name="T22" fmla="*/ 343564 w 1243"/>
              <a:gd name="T23" fmla="*/ 2244400 h 3407"/>
              <a:gd name="T24" fmla="*/ 304023 w 1243"/>
              <a:gd name="T25" fmla="*/ 2361820 h 3407"/>
              <a:gd name="T26" fmla="*/ 228457 w 1243"/>
              <a:gd name="T27" fmla="*/ 2448207 h 3407"/>
              <a:gd name="T28" fmla="*/ 322476 w 1243"/>
              <a:gd name="T29" fmla="*/ 2483433 h 3407"/>
              <a:gd name="T30" fmla="*/ 261847 w 1243"/>
              <a:gd name="T31" fmla="*/ 2745112 h 3407"/>
              <a:gd name="T32" fmla="*/ 317204 w 1243"/>
              <a:gd name="T33" fmla="*/ 2848274 h 3407"/>
              <a:gd name="T34" fmla="*/ 452521 w 1243"/>
              <a:gd name="T35" fmla="*/ 2633563 h 3407"/>
              <a:gd name="T36" fmla="*/ 554447 w 1243"/>
              <a:gd name="T37" fmla="*/ 2460788 h 3407"/>
              <a:gd name="T38" fmla="*/ 586080 w 1243"/>
              <a:gd name="T39" fmla="*/ 2324078 h 3407"/>
              <a:gd name="T40" fmla="*/ 596624 w 1243"/>
              <a:gd name="T41" fmla="*/ 2214206 h 3407"/>
              <a:gd name="T42" fmla="*/ 617712 w 1243"/>
              <a:gd name="T43" fmla="*/ 2053173 h 3407"/>
              <a:gd name="T44" fmla="*/ 644073 w 1243"/>
              <a:gd name="T45" fmla="*/ 1892979 h 3407"/>
              <a:gd name="T46" fmla="*/ 699430 w 1243"/>
              <a:gd name="T47" fmla="*/ 1695042 h 3407"/>
              <a:gd name="T48" fmla="*/ 665161 w 1243"/>
              <a:gd name="T49" fmla="*/ 1446782 h 3407"/>
              <a:gd name="T50" fmla="*/ 650224 w 1243"/>
              <a:gd name="T51" fmla="*/ 1237943 h 3407"/>
              <a:gd name="T52" fmla="*/ 691522 w 1243"/>
              <a:gd name="T53" fmla="*/ 1073555 h 3407"/>
              <a:gd name="T54" fmla="*/ 739849 w 1243"/>
              <a:gd name="T55" fmla="*/ 1025748 h 3407"/>
              <a:gd name="T56" fmla="*/ 960398 w 1243"/>
              <a:gd name="T57" fmla="*/ 908328 h 3407"/>
              <a:gd name="T58" fmla="*/ 1090443 w 1243"/>
              <a:gd name="T59" fmla="*/ 756520 h 3407"/>
              <a:gd name="T60" fmla="*/ 1055295 w 1243"/>
              <a:gd name="T61" fmla="*/ 603874 h 3407"/>
              <a:gd name="T62" fmla="*/ 927008 w 1243"/>
              <a:gd name="T63" fmla="*/ 477229 h 3407"/>
              <a:gd name="T64" fmla="*/ 949854 w 1243"/>
              <a:gd name="T65" fmla="*/ 289356 h 3407"/>
              <a:gd name="T66" fmla="*/ 877802 w 1243"/>
              <a:gd name="T67" fmla="*/ 208840 h 3407"/>
              <a:gd name="T68" fmla="*/ 814537 w 1243"/>
              <a:gd name="T69" fmla="*/ 431938 h 3407"/>
              <a:gd name="T70" fmla="*/ 760937 w 1243"/>
              <a:gd name="T71" fmla="*/ 578713 h 3407"/>
              <a:gd name="T72" fmla="*/ 731062 w 1243"/>
              <a:gd name="T73" fmla="*/ 586261 h 3407"/>
              <a:gd name="T74" fmla="*/ 576414 w 1243"/>
              <a:gd name="T75" fmla="*/ 537616 h 3407"/>
              <a:gd name="T76" fmla="*/ 468337 w 1243"/>
              <a:gd name="T77" fmla="*/ 457099 h 3407"/>
              <a:gd name="T78" fmla="*/ 522815 w 1243"/>
              <a:gd name="T79" fmla="*/ 364002 h 3407"/>
              <a:gd name="T80" fmla="*/ 520179 w 1243"/>
              <a:gd name="T81" fmla="*/ 313679 h 3407"/>
              <a:gd name="T82" fmla="*/ 538631 w 1243"/>
              <a:gd name="T83" fmla="*/ 289356 h 3407"/>
              <a:gd name="T84" fmla="*/ 526330 w 1243"/>
              <a:gd name="T85" fmla="*/ 226453 h 3407"/>
              <a:gd name="T86" fmla="*/ 542146 w 1243"/>
              <a:gd name="T87" fmla="*/ 193743 h 3407"/>
              <a:gd name="T88" fmla="*/ 505241 w 1243"/>
              <a:gd name="T89" fmla="*/ 122452 h 3407"/>
              <a:gd name="T90" fmla="*/ 483274 w 1243"/>
              <a:gd name="T91" fmla="*/ 82194 h 3407"/>
              <a:gd name="T92" fmla="*/ 365531 w 1243"/>
              <a:gd name="T93" fmla="*/ 9226 h 3407"/>
              <a:gd name="T94" fmla="*/ 224942 w 1243"/>
              <a:gd name="T95" fmla="*/ 10065 h 3407"/>
              <a:gd name="T96" fmla="*/ 117743 w 1243"/>
              <a:gd name="T97" fmla="*/ 62904 h 3407"/>
              <a:gd name="T98" fmla="*/ 98412 w 1243"/>
              <a:gd name="T99" fmla="*/ 105678 h 3407"/>
              <a:gd name="T100" fmla="*/ 74688 w 1243"/>
              <a:gd name="T101" fmla="*/ 167743 h 3407"/>
              <a:gd name="T102" fmla="*/ 50963 w 1243"/>
              <a:gd name="T103" fmla="*/ 225614 h 3407"/>
              <a:gd name="T104" fmla="*/ 74688 w 1243"/>
              <a:gd name="T105" fmla="*/ 266711 h 340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43"/>
              <a:gd name="T160" fmla="*/ 0 h 3407"/>
              <a:gd name="T161" fmla="*/ 1243 w 1243"/>
              <a:gd name="T162" fmla="*/ 3407 h 340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43" h="3407">
                <a:moveTo>
                  <a:pt x="109" y="377"/>
                </a:moveTo>
                <a:lnTo>
                  <a:pt x="128" y="466"/>
                </a:lnTo>
                <a:cubicBezTo>
                  <a:pt x="137" y="505"/>
                  <a:pt x="151" y="571"/>
                  <a:pt x="166" y="611"/>
                </a:cubicBezTo>
                <a:cubicBezTo>
                  <a:pt x="181" y="651"/>
                  <a:pt x="222" y="678"/>
                  <a:pt x="217" y="704"/>
                </a:cubicBezTo>
                <a:lnTo>
                  <a:pt x="133" y="770"/>
                </a:lnTo>
                <a:cubicBezTo>
                  <a:pt x="112" y="788"/>
                  <a:pt x="98" y="794"/>
                  <a:pt x="92" y="813"/>
                </a:cubicBezTo>
                <a:cubicBezTo>
                  <a:pt x="85" y="829"/>
                  <a:pt x="95" y="865"/>
                  <a:pt x="95" y="884"/>
                </a:cubicBezTo>
                <a:cubicBezTo>
                  <a:pt x="95" y="903"/>
                  <a:pt x="88" y="905"/>
                  <a:pt x="91" y="926"/>
                </a:cubicBezTo>
                <a:lnTo>
                  <a:pt x="112" y="1008"/>
                </a:lnTo>
                <a:lnTo>
                  <a:pt x="128" y="1079"/>
                </a:lnTo>
                <a:lnTo>
                  <a:pt x="113" y="1112"/>
                </a:lnTo>
                <a:lnTo>
                  <a:pt x="104" y="1192"/>
                </a:lnTo>
                <a:lnTo>
                  <a:pt x="113" y="1274"/>
                </a:lnTo>
                <a:cubicBezTo>
                  <a:pt x="115" y="1297"/>
                  <a:pt x="111" y="1314"/>
                  <a:pt x="113" y="1332"/>
                </a:cubicBezTo>
                <a:cubicBezTo>
                  <a:pt x="115" y="1351"/>
                  <a:pt x="122" y="1366"/>
                  <a:pt x="124" y="1383"/>
                </a:cubicBezTo>
                <a:cubicBezTo>
                  <a:pt x="126" y="1400"/>
                  <a:pt x="125" y="1418"/>
                  <a:pt x="128" y="1434"/>
                </a:cubicBezTo>
                <a:cubicBezTo>
                  <a:pt x="123" y="1450"/>
                  <a:pt x="99" y="1467"/>
                  <a:pt x="95" y="1487"/>
                </a:cubicBezTo>
                <a:cubicBezTo>
                  <a:pt x="91" y="1507"/>
                  <a:pt x="103" y="1535"/>
                  <a:pt x="104" y="1555"/>
                </a:cubicBezTo>
                <a:lnTo>
                  <a:pt x="95" y="1595"/>
                </a:lnTo>
                <a:lnTo>
                  <a:pt x="85" y="1629"/>
                </a:lnTo>
                <a:lnTo>
                  <a:pt x="88" y="1674"/>
                </a:lnTo>
                <a:cubicBezTo>
                  <a:pt x="86" y="1687"/>
                  <a:pt x="74" y="1696"/>
                  <a:pt x="71" y="1707"/>
                </a:cubicBezTo>
                <a:cubicBezTo>
                  <a:pt x="68" y="1718"/>
                  <a:pt x="79" y="1728"/>
                  <a:pt x="68" y="1743"/>
                </a:cubicBezTo>
                <a:cubicBezTo>
                  <a:pt x="58" y="1758"/>
                  <a:pt x="18" y="1782"/>
                  <a:pt x="10" y="1800"/>
                </a:cubicBezTo>
                <a:cubicBezTo>
                  <a:pt x="0" y="1817"/>
                  <a:pt x="11" y="1822"/>
                  <a:pt x="19" y="1854"/>
                </a:cubicBezTo>
                <a:lnTo>
                  <a:pt x="28" y="1916"/>
                </a:lnTo>
                <a:lnTo>
                  <a:pt x="64" y="1982"/>
                </a:lnTo>
                <a:lnTo>
                  <a:pt x="71" y="2037"/>
                </a:lnTo>
                <a:lnTo>
                  <a:pt x="85" y="2090"/>
                </a:lnTo>
                <a:lnTo>
                  <a:pt x="173" y="2259"/>
                </a:lnTo>
                <a:lnTo>
                  <a:pt x="223" y="2352"/>
                </a:lnTo>
                <a:lnTo>
                  <a:pt x="249" y="2402"/>
                </a:lnTo>
                <a:lnTo>
                  <a:pt x="301" y="2490"/>
                </a:lnTo>
                <a:lnTo>
                  <a:pt x="335" y="2559"/>
                </a:lnTo>
                <a:lnTo>
                  <a:pt x="362" y="2615"/>
                </a:lnTo>
                <a:cubicBezTo>
                  <a:pt x="371" y="2634"/>
                  <a:pt x="385" y="2659"/>
                  <a:pt x="391" y="2676"/>
                </a:cubicBezTo>
                <a:cubicBezTo>
                  <a:pt x="397" y="2693"/>
                  <a:pt x="392" y="2702"/>
                  <a:pt x="401" y="2717"/>
                </a:cubicBezTo>
                <a:lnTo>
                  <a:pt x="443" y="2765"/>
                </a:lnTo>
                <a:lnTo>
                  <a:pt x="346" y="2816"/>
                </a:lnTo>
                <a:lnTo>
                  <a:pt x="262" y="2874"/>
                </a:lnTo>
                <a:cubicBezTo>
                  <a:pt x="248" y="2892"/>
                  <a:pt x="263" y="2915"/>
                  <a:pt x="263" y="2922"/>
                </a:cubicBezTo>
                <a:cubicBezTo>
                  <a:pt x="263" y="2929"/>
                  <a:pt x="254" y="2913"/>
                  <a:pt x="260" y="2919"/>
                </a:cubicBezTo>
                <a:cubicBezTo>
                  <a:pt x="266" y="2932"/>
                  <a:pt x="276" y="2956"/>
                  <a:pt x="298" y="2958"/>
                </a:cubicBezTo>
                <a:lnTo>
                  <a:pt x="386" y="2942"/>
                </a:lnTo>
                <a:lnTo>
                  <a:pt x="367" y="2961"/>
                </a:lnTo>
                <a:lnTo>
                  <a:pt x="341" y="3069"/>
                </a:lnTo>
                <a:lnTo>
                  <a:pt x="370" y="3103"/>
                </a:lnTo>
                <a:lnTo>
                  <a:pt x="298" y="3273"/>
                </a:lnTo>
                <a:lnTo>
                  <a:pt x="268" y="3344"/>
                </a:lnTo>
                <a:cubicBezTo>
                  <a:pt x="266" y="3363"/>
                  <a:pt x="269" y="3380"/>
                  <a:pt x="284" y="3389"/>
                </a:cubicBezTo>
                <a:cubicBezTo>
                  <a:pt x="296" y="3397"/>
                  <a:pt x="335" y="3407"/>
                  <a:pt x="361" y="3396"/>
                </a:cubicBezTo>
                <a:lnTo>
                  <a:pt x="443" y="3321"/>
                </a:lnTo>
                <a:lnTo>
                  <a:pt x="491" y="3249"/>
                </a:lnTo>
                <a:lnTo>
                  <a:pt x="515" y="3140"/>
                </a:lnTo>
                <a:lnTo>
                  <a:pt x="564" y="3103"/>
                </a:lnTo>
                <a:lnTo>
                  <a:pt x="588" y="3055"/>
                </a:lnTo>
                <a:lnTo>
                  <a:pt x="631" y="2934"/>
                </a:lnTo>
                <a:lnTo>
                  <a:pt x="647" y="2831"/>
                </a:lnTo>
                <a:lnTo>
                  <a:pt x="668" y="2811"/>
                </a:lnTo>
                <a:cubicBezTo>
                  <a:pt x="671" y="2801"/>
                  <a:pt x="665" y="2789"/>
                  <a:pt x="667" y="2771"/>
                </a:cubicBezTo>
                <a:cubicBezTo>
                  <a:pt x="669" y="2753"/>
                  <a:pt x="679" y="2716"/>
                  <a:pt x="680" y="2702"/>
                </a:cubicBezTo>
                <a:cubicBezTo>
                  <a:pt x="678" y="2685"/>
                  <a:pt x="670" y="2695"/>
                  <a:pt x="670" y="2685"/>
                </a:cubicBezTo>
                <a:lnTo>
                  <a:pt x="679" y="2640"/>
                </a:lnTo>
                <a:lnTo>
                  <a:pt x="676" y="2589"/>
                </a:lnTo>
                <a:lnTo>
                  <a:pt x="685" y="2499"/>
                </a:lnTo>
                <a:lnTo>
                  <a:pt x="703" y="2448"/>
                </a:lnTo>
                <a:lnTo>
                  <a:pt x="712" y="2400"/>
                </a:lnTo>
                <a:lnTo>
                  <a:pt x="718" y="2331"/>
                </a:lnTo>
                <a:lnTo>
                  <a:pt x="733" y="2257"/>
                </a:lnTo>
                <a:lnTo>
                  <a:pt x="760" y="2133"/>
                </a:lnTo>
                <a:cubicBezTo>
                  <a:pt x="771" y="2106"/>
                  <a:pt x="793" y="2115"/>
                  <a:pt x="799" y="2096"/>
                </a:cubicBezTo>
                <a:cubicBezTo>
                  <a:pt x="805" y="2077"/>
                  <a:pt x="802" y="2051"/>
                  <a:pt x="796" y="2021"/>
                </a:cubicBezTo>
                <a:lnTo>
                  <a:pt x="764" y="1916"/>
                </a:lnTo>
                <a:lnTo>
                  <a:pt x="769" y="1788"/>
                </a:lnTo>
                <a:lnTo>
                  <a:pt x="757" y="1725"/>
                </a:lnTo>
                <a:lnTo>
                  <a:pt x="758" y="1676"/>
                </a:lnTo>
                <a:lnTo>
                  <a:pt x="745" y="1625"/>
                </a:lnTo>
                <a:lnTo>
                  <a:pt x="740" y="1476"/>
                </a:lnTo>
                <a:lnTo>
                  <a:pt x="757" y="1418"/>
                </a:lnTo>
                <a:lnTo>
                  <a:pt x="767" y="1338"/>
                </a:lnTo>
                <a:lnTo>
                  <a:pt x="787" y="1280"/>
                </a:lnTo>
                <a:lnTo>
                  <a:pt x="797" y="1223"/>
                </a:lnTo>
                <a:lnTo>
                  <a:pt x="806" y="1218"/>
                </a:lnTo>
                <a:lnTo>
                  <a:pt x="842" y="1223"/>
                </a:lnTo>
                <a:lnTo>
                  <a:pt x="997" y="1176"/>
                </a:lnTo>
                <a:lnTo>
                  <a:pt x="1070" y="1137"/>
                </a:lnTo>
                <a:lnTo>
                  <a:pt x="1093" y="1083"/>
                </a:lnTo>
                <a:cubicBezTo>
                  <a:pt x="1116" y="1063"/>
                  <a:pt x="1187" y="1039"/>
                  <a:pt x="1207" y="1017"/>
                </a:cubicBezTo>
                <a:cubicBezTo>
                  <a:pt x="1226" y="993"/>
                  <a:pt x="1204" y="970"/>
                  <a:pt x="1210" y="951"/>
                </a:cubicBezTo>
                <a:cubicBezTo>
                  <a:pt x="1216" y="932"/>
                  <a:pt x="1238" y="919"/>
                  <a:pt x="1241" y="902"/>
                </a:cubicBezTo>
                <a:cubicBezTo>
                  <a:pt x="1243" y="881"/>
                  <a:pt x="1230" y="867"/>
                  <a:pt x="1229" y="848"/>
                </a:cubicBezTo>
                <a:cubicBezTo>
                  <a:pt x="1228" y="829"/>
                  <a:pt x="1242" y="810"/>
                  <a:pt x="1237" y="789"/>
                </a:cubicBezTo>
                <a:cubicBezTo>
                  <a:pt x="1234" y="763"/>
                  <a:pt x="1208" y="745"/>
                  <a:pt x="1201" y="720"/>
                </a:cubicBezTo>
                <a:cubicBezTo>
                  <a:pt x="1195" y="689"/>
                  <a:pt x="1208" y="660"/>
                  <a:pt x="1195" y="641"/>
                </a:cubicBezTo>
                <a:cubicBezTo>
                  <a:pt x="1179" y="620"/>
                  <a:pt x="1144" y="620"/>
                  <a:pt x="1121" y="608"/>
                </a:cubicBezTo>
                <a:cubicBezTo>
                  <a:pt x="1098" y="596"/>
                  <a:pt x="1069" y="583"/>
                  <a:pt x="1055" y="569"/>
                </a:cubicBezTo>
                <a:cubicBezTo>
                  <a:pt x="1037" y="556"/>
                  <a:pt x="1038" y="541"/>
                  <a:pt x="1037" y="522"/>
                </a:cubicBezTo>
                <a:cubicBezTo>
                  <a:pt x="1036" y="503"/>
                  <a:pt x="1044" y="481"/>
                  <a:pt x="1051" y="452"/>
                </a:cubicBezTo>
                <a:cubicBezTo>
                  <a:pt x="1058" y="423"/>
                  <a:pt x="1076" y="374"/>
                  <a:pt x="1081" y="345"/>
                </a:cubicBezTo>
                <a:cubicBezTo>
                  <a:pt x="1088" y="304"/>
                  <a:pt x="1087" y="297"/>
                  <a:pt x="1082" y="281"/>
                </a:cubicBezTo>
                <a:cubicBezTo>
                  <a:pt x="1077" y="265"/>
                  <a:pt x="1066" y="251"/>
                  <a:pt x="1052" y="246"/>
                </a:cubicBezTo>
                <a:cubicBezTo>
                  <a:pt x="1040" y="242"/>
                  <a:pt x="1016" y="232"/>
                  <a:pt x="999" y="249"/>
                </a:cubicBezTo>
                <a:cubicBezTo>
                  <a:pt x="983" y="265"/>
                  <a:pt x="963" y="309"/>
                  <a:pt x="953" y="344"/>
                </a:cubicBezTo>
                <a:cubicBezTo>
                  <a:pt x="945" y="376"/>
                  <a:pt x="945" y="434"/>
                  <a:pt x="941" y="462"/>
                </a:cubicBezTo>
                <a:lnTo>
                  <a:pt x="927" y="515"/>
                </a:lnTo>
                <a:lnTo>
                  <a:pt x="907" y="545"/>
                </a:lnTo>
                <a:lnTo>
                  <a:pt x="883" y="626"/>
                </a:lnTo>
                <a:lnTo>
                  <a:pt x="866" y="690"/>
                </a:lnTo>
                <a:lnTo>
                  <a:pt x="869" y="780"/>
                </a:lnTo>
                <a:lnTo>
                  <a:pt x="860" y="782"/>
                </a:lnTo>
                <a:lnTo>
                  <a:pt x="832" y="699"/>
                </a:lnTo>
                <a:lnTo>
                  <a:pt x="794" y="659"/>
                </a:lnTo>
                <a:cubicBezTo>
                  <a:pt x="777" y="648"/>
                  <a:pt x="750" y="636"/>
                  <a:pt x="727" y="633"/>
                </a:cubicBezTo>
                <a:cubicBezTo>
                  <a:pt x="706" y="630"/>
                  <a:pt x="677" y="642"/>
                  <a:pt x="656" y="641"/>
                </a:cubicBezTo>
                <a:cubicBezTo>
                  <a:pt x="634" y="640"/>
                  <a:pt x="610" y="632"/>
                  <a:pt x="602" y="627"/>
                </a:cubicBezTo>
                <a:lnTo>
                  <a:pt x="605" y="609"/>
                </a:lnTo>
                <a:lnTo>
                  <a:pt x="533" y="545"/>
                </a:lnTo>
                <a:cubicBezTo>
                  <a:pt x="524" y="530"/>
                  <a:pt x="544" y="530"/>
                  <a:pt x="550" y="521"/>
                </a:cubicBezTo>
                <a:cubicBezTo>
                  <a:pt x="556" y="512"/>
                  <a:pt x="565" y="503"/>
                  <a:pt x="572" y="489"/>
                </a:cubicBezTo>
                <a:cubicBezTo>
                  <a:pt x="582" y="469"/>
                  <a:pt x="591" y="455"/>
                  <a:pt x="595" y="434"/>
                </a:cubicBezTo>
                <a:cubicBezTo>
                  <a:pt x="597" y="419"/>
                  <a:pt x="596" y="402"/>
                  <a:pt x="593" y="399"/>
                </a:cubicBezTo>
                <a:cubicBezTo>
                  <a:pt x="590" y="396"/>
                  <a:pt x="578" y="393"/>
                  <a:pt x="578" y="389"/>
                </a:cubicBezTo>
                <a:cubicBezTo>
                  <a:pt x="578" y="385"/>
                  <a:pt x="588" y="378"/>
                  <a:pt x="592" y="374"/>
                </a:cubicBezTo>
                <a:lnTo>
                  <a:pt x="604" y="365"/>
                </a:lnTo>
                <a:lnTo>
                  <a:pt x="599" y="342"/>
                </a:lnTo>
                <a:lnTo>
                  <a:pt x="613" y="345"/>
                </a:lnTo>
                <a:lnTo>
                  <a:pt x="602" y="306"/>
                </a:lnTo>
                <a:cubicBezTo>
                  <a:pt x="603" y="298"/>
                  <a:pt x="617" y="300"/>
                  <a:pt x="617" y="294"/>
                </a:cubicBezTo>
                <a:cubicBezTo>
                  <a:pt x="618" y="290"/>
                  <a:pt x="600" y="277"/>
                  <a:pt x="599" y="270"/>
                </a:cubicBezTo>
                <a:lnTo>
                  <a:pt x="622" y="261"/>
                </a:lnTo>
                <a:cubicBezTo>
                  <a:pt x="621" y="252"/>
                  <a:pt x="594" y="221"/>
                  <a:pt x="593" y="216"/>
                </a:cubicBezTo>
                <a:cubicBezTo>
                  <a:pt x="594" y="211"/>
                  <a:pt x="623" y="249"/>
                  <a:pt x="617" y="231"/>
                </a:cubicBezTo>
                <a:cubicBezTo>
                  <a:pt x="611" y="213"/>
                  <a:pt x="599" y="197"/>
                  <a:pt x="595" y="189"/>
                </a:cubicBezTo>
                <a:cubicBezTo>
                  <a:pt x="591" y="182"/>
                  <a:pt x="575" y="164"/>
                  <a:pt x="604" y="177"/>
                </a:cubicBezTo>
                <a:cubicBezTo>
                  <a:pt x="633" y="190"/>
                  <a:pt x="581" y="155"/>
                  <a:pt x="575" y="146"/>
                </a:cubicBezTo>
                <a:cubicBezTo>
                  <a:pt x="569" y="137"/>
                  <a:pt x="565" y="127"/>
                  <a:pt x="566" y="122"/>
                </a:cubicBezTo>
                <a:cubicBezTo>
                  <a:pt x="567" y="117"/>
                  <a:pt x="584" y="121"/>
                  <a:pt x="581" y="117"/>
                </a:cubicBezTo>
                <a:cubicBezTo>
                  <a:pt x="578" y="113"/>
                  <a:pt x="560" y="107"/>
                  <a:pt x="550" y="98"/>
                </a:cubicBezTo>
                <a:cubicBezTo>
                  <a:pt x="540" y="89"/>
                  <a:pt x="537" y="74"/>
                  <a:pt x="523" y="63"/>
                </a:cubicBezTo>
                <a:cubicBezTo>
                  <a:pt x="507" y="48"/>
                  <a:pt x="485" y="40"/>
                  <a:pt x="467" y="31"/>
                </a:cubicBezTo>
                <a:cubicBezTo>
                  <a:pt x="449" y="22"/>
                  <a:pt x="434" y="16"/>
                  <a:pt x="416" y="11"/>
                </a:cubicBezTo>
                <a:cubicBezTo>
                  <a:pt x="398" y="6"/>
                  <a:pt x="378" y="0"/>
                  <a:pt x="359" y="2"/>
                </a:cubicBezTo>
                <a:cubicBezTo>
                  <a:pt x="339" y="5"/>
                  <a:pt x="321" y="19"/>
                  <a:pt x="304" y="21"/>
                </a:cubicBezTo>
                <a:cubicBezTo>
                  <a:pt x="287" y="23"/>
                  <a:pt x="275" y="8"/>
                  <a:pt x="256" y="12"/>
                </a:cubicBezTo>
                <a:cubicBezTo>
                  <a:pt x="239" y="15"/>
                  <a:pt x="208" y="31"/>
                  <a:pt x="190" y="44"/>
                </a:cubicBezTo>
                <a:lnTo>
                  <a:pt x="136" y="87"/>
                </a:lnTo>
                <a:cubicBezTo>
                  <a:pt x="127" y="92"/>
                  <a:pt x="137" y="72"/>
                  <a:pt x="134" y="75"/>
                </a:cubicBezTo>
                <a:cubicBezTo>
                  <a:pt x="132" y="77"/>
                  <a:pt x="125" y="96"/>
                  <a:pt x="121" y="104"/>
                </a:cubicBezTo>
                <a:cubicBezTo>
                  <a:pt x="118" y="105"/>
                  <a:pt x="117" y="80"/>
                  <a:pt x="115" y="84"/>
                </a:cubicBezTo>
                <a:cubicBezTo>
                  <a:pt x="113" y="88"/>
                  <a:pt x="115" y="111"/>
                  <a:pt x="112" y="126"/>
                </a:cubicBezTo>
                <a:cubicBezTo>
                  <a:pt x="109" y="141"/>
                  <a:pt x="100" y="170"/>
                  <a:pt x="94" y="174"/>
                </a:cubicBezTo>
                <a:cubicBezTo>
                  <a:pt x="90" y="187"/>
                  <a:pt x="72" y="133"/>
                  <a:pt x="77" y="152"/>
                </a:cubicBezTo>
                <a:cubicBezTo>
                  <a:pt x="82" y="171"/>
                  <a:pt x="86" y="196"/>
                  <a:pt x="85" y="200"/>
                </a:cubicBezTo>
                <a:cubicBezTo>
                  <a:pt x="84" y="204"/>
                  <a:pt x="73" y="170"/>
                  <a:pt x="70" y="176"/>
                </a:cubicBezTo>
                <a:cubicBezTo>
                  <a:pt x="87" y="212"/>
                  <a:pt x="67" y="215"/>
                  <a:pt x="68" y="237"/>
                </a:cubicBezTo>
                <a:cubicBezTo>
                  <a:pt x="66" y="252"/>
                  <a:pt x="77" y="263"/>
                  <a:pt x="58" y="269"/>
                </a:cubicBezTo>
                <a:cubicBezTo>
                  <a:pt x="39" y="275"/>
                  <a:pt x="77" y="275"/>
                  <a:pt x="77" y="279"/>
                </a:cubicBezTo>
                <a:cubicBezTo>
                  <a:pt x="77" y="283"/>
                  <a:pt x="74" y="297"/>
                  <a:pt x="58" y="294"/>
                </a:cubicBezTo>
                <a:cubicBezTo>
                  <a:pt x="42" y="291"/>
                  <a:pt x="80" y="310"/>
                  <a:pt x="85" y="318"/>
                </a:cubicBezTo>
                <a:cubicBezTo>
                  <a:pt x="90" y="326"/>
                  <a:pt x="85" y="334"/>
                  <a:pt x="89" y="344"/>
                </a:cubicBezTo>
                <a:lnTo>
                  <a:pt x="109" y="377"/>
                </a:lnTo>
                <a:close/>
              </a:path>
            </a:pathLst>
          </a:custGeom>
          <a:gradFill rotWithShape="1">
            <a:gsLst>
              <a:gs pos="0">
                <a:srgbClr val="FFFFFF"/>
              </a:gs>
              <a:gs pos="100000">
                <a:srgbClr val="E0E0E0"/>
              </a:gs>
            </a:gsLst>
            <a:lin ang="5400000" scaled="1"/>
          </a:gradFill>
          <a:ln w="12700" cap="flat" cmpd="sng">
            <a:solidFill>
              <a:srgbClr val="969696"/>
            </a:solidFill>
            <a:prstDash val="solid"/>
            <a:round/>
            <a:headEnd/>
            <a:tailEnd/>
          </a:ln>
        </p:spPr>
        <p:txBody>
          <a:bodyPr wrap="none" anchor="ctr"/>
          <a:lstStyle/>
          <a:p>
            <a:endParaRPr lang="zh-CN" altLang="en-US"/>
          </a:p>
        </p:txBody>
      </p:sp>
      <p:pic>
        <p:nvPicPr>
          <p:cNvPr id="114703" name="Picture 15" descr="243"/>
          <p:cNvPicPr>
            <a:picLocks noChangeAspect="1" noChangeArrowheads="1"/>
          </p:cNvPicPr>
          <p:nvPr/>
        </p:nvPicPr>
        <p:blipFill>
          <a:blip r:embed="rId4" cstate="print"/>
          <a:srcRect/>
          <a:stretch>
            <a:fillRect/>
          </a:stretch>
        </p:blipFill>
        <p:spPr bwMode="auto">
          <a:xfrm>
            <a:off x="6219825" y="3200400"/>
            <a:ext cx="1095375" cy="1295400"/>
          </a:xfrm>
          <a:prstGeom prst="rect">
            <a:avLst/>
          </a:prstGeom>
          <a:noFill/>
          <a:ln w="9525">
            <a:noFill/>
            <a:miter lim="800000"/>
            <a:headEnd/>
            <a:tailEnd/>
          </a:ln>
        </p:spPr>
      </p:pic>
      <p:pic>
        <p:nvPicPr>
          <p:cNvPr id="114704" name="Picture 16" descr="161"/>
          <p:cNvPicPr>
            <a:picLocks noChangeAspect="1" noChangeArrowheads="1"/>
          </p:cNvPicPr>
          <p:nvPr/>
        </p:nvPicPr>
        <p:blipFill>
          <a:blip r:embed="rId5" cstate="print"/>
          <a:srcRect/>
          <a:stretch>
            <a:fillRect/>
          </a:stretch>
        </p:blipFill>
        <p:spPr bwMode="auto">
          <a:xfrm>
            <a:off x="3406775" y="2568575"/>
            <a:ext cx="1470025" cy="1470025"/>
          </a:xfrm>
          <a:prstGeom prst="rect">
            <a:avLst/>
          </a:prstGeom>
          <a:noFill/>
          <a:ln w="9525">
            <a:noFill/>
            <a:miter lim="800000"/>
            <a:headEnd/>
            <a:tailEnd/>
          </a:ln>
        </p:spPr>
      </p:pic>
      <p:pic>
        <p:nvPicPr>
          <p:cNvPr id="114705" name="Picture 17" descr="232"/>
          <p:cNvPicPr>
            <a:picLocks noChangeAspect="1" noChangeArrowheads="1"/>
          </p:cNvPicPr>
          <p:nvPr/>
        </p:nvPicPr>
        <p:blipFill>
          <a:blip r:embed="rId6" cstate="print"/>
          <a:srcRect/>
          <a:stretch>
            <a:fillRect/>
          </a:stretch>
        </p:blipFill>
        <p:spPr bwMode="auto">
          <a:xfrm>
            <a:off x="2209800" y="3011488"/>
            <a:ext cx="1608138" cy="1408112"/>
          </a:xfrm>
          <a:prstGeom prst="rect">
            <a:avLst/>
          </a:prstGeom>
          <a:noFill/>
          <a:ln w="9525">
            <a:noFill/>
            <a:miter lim="800000"/>
            <a:headEnd/>
            <a:tailEnd/>
          </a:ln>
        </p:spPr>
      </p:pic>
      <p:sp>
        <p:nvSpPr>
          <p:cNvPr id="2" name="TextBox 1"/>
          <p:cNvSpPr txBox="1"/>
          <p:nvPr/>
        </p:nvSpPr>
        <p:spPr>
          <a:xfrm>
            <a:off x="469566" y="1253948"/>
            <a:ext cx="6696744" cy="369332"/>
          </a:xfrm>
          <a:prstGeom prst="rect">
            <a:avLst/>
          </a:prstGeom>
          <a:noFill/>
        </p:spPr>
        <p:txBody>
          <a:bodyPr wrap="square" rtlCol="0">
            <a:spAutoFit/>
          </a:bodyPr>
          <a:lstStyle/>
          <a:p>
            <a:r>
              <a:rPr lang="zh-CN" altLang="zh-CN" dirty="0"/>
              <a:t>空间、家具和</a:t>
            </a:r>
            <a:r>
              <a:rPr lang="zh-CN" altLang="zh-CN" dirty="0" smtClean="0"/>
              <a:t>设备更加</a:t>
            </a:r>
            <a:r>
              <a:rPr lang="zh-CN" altLang="zh-CN" dirty="0"/>
              <a:t>具有组合性、伸缩性、移动性和体验感</a:t>
            </a:r>
            <a:endParaRPr lang="zh-CN" altLang="en-US" dirty="0"/>
          </a:p>
        </p:txBody>
      </p:sp>
    </p:spTree>
    <p:extLst>
      <p:ext uri="{BB962C8B-B14F-4D97-AF65-F5344CB8AC3E}">
        <p14:creationId xmlns:p14="http://schemas.microsoft.com/office/powerpoint/2010/main" val="581923039"/>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457200" y="404664"/>
            <a:ext cx="8229600" cy="792088"/>
          </a:xfrm>
        </p:spPr>
        <p:txBody>
          <a:bodyPr>
            <a:normAutofit/>
          </a:bodyPr>
          <a:lstStyle/>
          <a:p>
            <a:r>
              <a:rPr lang="zh-CN" altLang="en-US" sz="3200" b="0" dirty="0" smtClean="0"/>
              <a:t>发扬图书馆的核心竞争力</a:t>
            </a:r>
            <a:endParaRPr lang="zh-CN" altLang="en-US" sz="3200" b="0" dirty="0"/>
          </a:p>
        </p:txBody>
      </p:sp>
      <p:pic>
        <p:nvPicPr>
          <p:cNvPr id="7" name="内容占位符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0731" y="1484784"/>
            <a:ext cx="6376019" cy="4464496"/>
          </a:xfrm>
        </p:spPr>
      </p:pic>
    </p:spTree>
    <p:extLst>
      <p:ext uri="{BB962C8B-B14F-4D97-AF65-F5344CB8AC3E}">
        <p14:creationId xmlns:p14="http://schemas.microsoft.com/office/powerpoint/2010/main" val="32120439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58684" y="2924944"/>
            <a:ext cx="4464496" cy="769441"/>
          </a:xfrm>
          <a:prstGeom prst="rect">
            <a:avLst/>
          </a:prstGeom>
          <a:noFill/>
        </p:spPr>
        <p:txBody>
          <a:bodyPr wrap="square" rtlCol="0">
            <a:spAutoFit/>
          </a:bodyPr>
          <a:lstStyle/>
          <a:p>
            <a:r>
              <a:rPr lang="zh-CN" altLang="en-US" sz="4400" dirty="0" smtClean="0">
                <a:solidFill>
                  <a:srgbClr val="7030A0"/>
                </a:solidFill>
                <a:latin typeface="华文新魏" pitchFamily="2" charset="-122"/>
                <a:ea typeface="华文新魏" pitchFamily="2" charset="-122"/>
              </a:rPr>
              <a:t>欢迎提问与讨论</a:t>
            </a:r>
            <a:endParaRPr lang="zh-CN" altLang="en-US" sz="4400" dirty="0">
              <a:solidFill>
                <a:srgbClr val="7030A0"/>
              </a:solidFill>
              <a:latin typeface="华文新魏" pitchFamily="2" charset="-122"/>
              <a:ea typeface="华文新魏" pitchFamily="2" charset="-122"/>
            </a:endParaRPr>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02360" y="4365104"/>
            <a:ext cx="4441640" cy="2492896"/>
          </a:xfrm>
          <a:prstGeom prst="rect">
            <a:avLst/>
          </a:prstGeom>
        </p:spPr>
      </p:pic>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365104"/>
            <a:ext cx="4441640" cy="2492896"/>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02360" y="0"/>
            <a:ext cx="4441640" cy="2492896"/>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13" y="0"/>
            <a:ext cx="4441640" cy="2492896"/>
          </a:xfrm>
          <a:prstGeom prst="rect">
            <a:avLst/>
          </a:prstGeom>
        </p:spPr>
      </p:pic>
    </p:spTree>
    <p:extLst>
      <p:ext uri="{BB962C8B-B14F-4D97-AF65-F5344CB8AC3E}">
        <p14:creationId xmlns:p14="http://schemas.microsoft.com/office/powerpoint/2010/main" val="240481304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188144" cy="2780928"/>
          </a:xfrm>
          <a:prstGeom prst="rect">
            <a:avLst/>
          </a:prstGeom>
        </p:spPr>
      </p:pic>
      <p:sp>
        <p:nvSpPr>
          <p:cNvPr id="6" name="TextBox 5"/>
          <p:cNvSpPr txBox="1"/>
          <p:nvPr/>
        </p:nvSpPr>
        <p:spPr>
          <a:xfrm>
            <a:off x="3635896" y="2996951"/>
            <a:ext cx="1872208" cy="830997"/>
          </a:xfrm>
          <a:prstGeom prst="rect">
            <a:avLst/>
          </a:prstGeom>
          <a:noFill/>
        </p:spPr>
        <p:txBody>
          <a:bodyPr wrap="square" rtlCol="0">
            <a:spAutoFit/>
          </a:bodyPr>
          <a:lstStyle/>
          <a:p>
            <a:r>
              <a:rPr lang="zh-CN" altLang="en-US" sz="4800" dirty="0" smtClean="0">
                <a:solidFill>
                  <a:srgbClr val="FF0000"/>
                </a:solidFill>
                <a:latin typeface="华文隶书" pitchFamily="2" charset="-122"/>
                <a:ea typeface="华文隶书" pitchFamily="2" charset="-122"/>
              </a:rPr>
              <a:t>谢 谢 ！</a:t>
            </a:r>
            <a:endParaRPr lang="zh-CN" altLang="en-US" sz="4800" dirty="0">
              <a:solidFill>
                <a:srgbClr val="FF0000"/>
              </a:solidFill>
              <a:latin typeface="华文隶书" pitchFamily="2" charset="-122"/>
              <a:ea typeface="华文隶书" pitchFamily="2"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4168" y="-1"/>
            <a:ext cx="3059832" cy="4077695"/>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8594" y="4077694"/>
            <a:ext cx="4115406" cy="2780927"/>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749081"/>
            <a:ext cx="3059832" cy="4108917"/>
          </a:xfrm>
          <a:prstGeom prst="rect">
            <a:avLst/>
          </a:prstGeom>
        </p:spPr>
      </p:pic>
    </p:spTree>
    <p:extLst>
      <p:ext uri="{BB962C8B-B14F-4D97-AF65-F5344CB8AC3E}">
        <p14:creationId xmlns:p14="http://schemas.microsoft.com/office/powerpoint/2010/main" val="3403486527"/>
      </p:ext>
    </p:extLst>
  </p:cSld>
  <p:clrMapOvr>
    <a:masterClrMapping/>
  </p:clrMapOvr>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9FF99"/>
      </a:accent3>
      <a:accent4>
        <a:srgbClr val="8064A2"/>
      </a:accent4>
      <a:accent5>
        <a:srgbClr val="4BACC6"/>
      </a:accent5>
      <a:accent6>
        <a:srgbClr val="F79646"/>
      </a:accent6>
      <a:hlink>
        <a:srgbClr val="0000FF"/>
      </a:hlink>
      <a:folHlink>
        <a:srgbClr val="800080"/>
      </a:folHlink>
    </a:clrScheme>
    <a:fontScheme name="雅黑-Calibri">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6">
            <a:lumMod val="75000"/>
          </a:schemeClr>
        </a:solidFill>
        <a:ln w="152400">
          <a:noFill/>
        </a:ln>
      </a:spPr>
      <a:bodyPr rtlCol="0" anchor="ctr"/>
      <a:lstStyle>
        <a:defPPr algn="ctr">
          <a:defRPr/>
        </a:defPPr>
      </a:lstStyle>
      <a:style>
        <a:lnRef idx="1">
          <a:schemeClr val="accent1"/>
        </a:lnRef>
        <a:fillRef idx="0">
          <a:schemeClr val="accent1"/>
        </a:fillRef>
        <a:effectRef idx="0">
          <a:schemeClr val="accent1"/>
        </a:effectRef>
        <a:fontRef idx="minor">
          <a:schemeClr val="tx1"/>
        </a:fontRef>
      </a:style>
    </a:spDef>
  </a:objectDefaults>
  <a:extraClrScheme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平衡">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平衡">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平衡">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图书馆实战密码</Template>
  <TotalTime>1954</TotalTime>
  <Words>5045</Words>
  <Application>Microsoft Office PowerPoint</Application>
  <PresentationFormat>全屏显示(4:3)</PresentationFormat>
  <Paragraphs>577</Paragraphs>
  <Slides>64</Slides>
  <Notes>3</Notes>
  <HiddenSlides>0</HiddenSlides>
  <MMClips>0</MMClips>
  <ScaleCrop>false</ScaleCrop>
  <HeadingPairs>
    <vt:vector size="4" baseType="variant">
      <vt:variant>
        <vt:lpstr>主题</vt:lpstr>
      </vt:variant>
      <vt:variant>
        <vt:i4>3</vt:i4>
      </vt:variant>
      <vt:variant>
        <vt:lpstr>幻灯片标题</vt:lpstr>
      </vt:variant>
      <vt:variant>
        <vt:i4>64</vt:i4>
      </vt:variant>
    </vt:vector>
  </HeadingPairs>
  <TitlesOfParts>
    <vt:vector size="67" baseType="lpstr">
      <vt:lpstr>Office 主题</vt:lpstr>
      <vt:lpstr>2_Office 主题</vt:lpstr>
      <vt:lpstr>平衡</vt:lpstr>
      <vt:lpstr>泛在化阅读与图书馆</vt:lpstr>
      <vt:lpstr>提纲</vt:lpstr>
      <vt:lpstr>阅读的作用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泛在化阅读的兴起</vt:lpstr>
      <vt:lpstr>变化的外部环境</vt:lpstr>
      <vt:lpstr>PowerPoint 演示文稿</vt:lpstr>
      <vt:lpstr>发行业同样发生变化</vt:lpstr>
      <vt:lpstr>PowerPoint 演示文稿</vt:lpstr>
      <vt:lpstr>PowerPoint 演示文稿</vt:lpstr>
      <vt:lpstr>PowerPoint 演示文稿</vt:lpstr>
      <vt:lpstr>PowerPoint 演示文稿</vt:lpstr>
      <vt:lpstr>PowerPoint 演示文稿</vt:lpstr>
      <vt:lpstr>数字阅读对传统阅读的影响</vt:lpstr>
      <vt:lpstr>网络阅读：海量浏览</vt:lpstr>
      <vt:lpstr>移动阅读：碎片化阅读</vt:lpstr>
      <vt:lpstr>PowerPoint 演示文稿</vt:lpstr>
      <vt:lpstr>北京大学图书馆所做的读者问卷调查</vt:lpstr>
      <vt:lpstr>北大图书馆读者服务工作统计2006-2010</vt:lpstr>
      <vt:lpstr>PowerPoint 演示文稿</vt:lpstr>
      <vt:lpstr>PowerPoint 演示文稿</vt:lpstr>
      <vt:lpstr>PowerPoint 演示文稿</vt:lpstr>
      <vt:lpstr>PowerPoint 演示文稿</vt:lpstr>
      <vt:lpstr>ICT技术催生阅读之变</vt:lpstr>
      <vt:lpstr>信息呈爆炸性增长</vt:lpstr>
      <vt:lpstr>我国信息技术跨越式发展</vt:lpstr>
      <vt:lpstr>PowerPoint 演示文稿</vt:lpstr>
      <vt:lpstr>国际超级计算机组织 今年6月18 日公布最新的全球超级计算机 500 强名单，美国超级计算机重夺世界第 1 宝座，而中国超级计算机排名第 5。</vt:lpstr>
      <vt:lpstr>PowerPoint 演示文稿</vt:lpstr>
      <vt:lpstr>美国提出未来十年高速"互联网蓝图"</vt:lpstr>
      <vt:lpstr>移动互联网的发展</vt:lpstr>
      <vt:lpstr>PowerPoint 演示文稿</vt:lpstr>
      <vt:lpstr>手机的性能和功能在扩展</vt:lpstr>
      <vt:lpstr>移动用户快速增长</vt:lpstr>
      <vt:lpstr>PowerPoint 演示文稿</vt:lpstr>
      <vt:lpstr>PowerPoint 演示文稿</vt:lpstr>
      <vt:lpstr>下一代移动互联网已然起步</vt:lpstr>
      <vt:lpstr>PowerPoint 演示文稿</vt:lpstr>
      <vt:lpstr>PowerPoint 演示文稿</vt:lpstr>
      <vt:lpstr>直面现实的挑战</vt:lpstr>
      <vt:lpstr>变化是图书馆发展的主题</vt:lpstr>
      <vt:lpstr>PowerPoint 演示文稿</vt:lpstr>
      <vt:lpstr>PowerPoint 演示文稿</vt:lpstr>
      <vt:lpstr>PowerPoint 演示文稿</vt:lpstr>
      <vt:lpstr>PowerPoint 演示文稿</vt:lpstr>
      <vt:lpstr>PowerPoint 演示文稿</vt:lpstr>
      <vt:lpstr>利用现代信息技术的自助图书馆</vt:lpstr>
      <vt:lpstr>图书馆人实现移动服务的努力</vt:lpstr>
      <vt:lpstr>PowerPoint 演示文稿</vt:lpstr>
      <vt:lpstr>PowerPoint 演示文稿</vt:lpstr>
      <vt:lpstr>移动数字图书馆服务的价值</vt:lpstr>
      <vt:lpstr>PowerPoint 演示文稿</vt:lpstr>
      <vt:lpstr>几点建议</vt:lpstr>
      <vt:lpstr>PowerPoint 演示文稿</vt:lpstr>
      <vt:lpstr>改善图书馆内外环境</vt:lpstr>
      <vt:lpstr>发扬图书馆的核心竞争力</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zhu</dc:creator>
  <cp:lastModifiedBy>zhu</cp:lastModifiedBy>
  <cp:revision>73</cp:revision>
  <dcterms:created xsi:type="dcterms:W3CDTF">2013-03-17T08:07:52Z</dcterms:created>
  <dcterms:modified xsi:type="dcterms:W3CDTF">2013-06-06T01:30:40Z</dcterms:modified>
</cp:coreProperties>
</file>